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501" r:id="rId2"/>
    <p:sldId id="502" r:id="rId3"/>
    <p:sldId id="503" r:id="rId4"/>
    <p:sldId id="504" r:id="rId5"/>
    <p:sldId id="513" r:id="rId6"/>
    <p:sldId id="514" r:id="rId7"/>
    <p:sldId id="507" r:id="rId8"/>
    <p:sldId id="495" r:id="rId9"/>
    <p:sldId id="499" r:id="rId10"/>
    <p:sldId id="491" r:id="rId11"/>
    <p:sldId id="498" r:id="rId12"/>
    <p:sldId id="517" r:id="rId13"/>
    <p:sldId id="274" r:id="rId14"/>
    <p:sldId id="266" r:id="rId15"/>
    <p:sldId id="268" r:id="rId16"/>
    <p:sldId id="528" r:id="rId17"/>
    <p:sldId id="515" r:id="rId18"/>
    <p:sldId id="529" r:id="rId19"/>
    <p:sldId id="530" r:id="rId20"/>
    <p:sldId id="532" r:id="rId21"/>
    <p:sldId id="483" r:id="rId22"/>
    <p:sldId id="5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LPH A PETERSEN" initials="RAP" lastIdx="2" clrIdx="0">
    <p:extLst>
      <p:ext uri="{19B8F6BF-5375-455C-9EA6-DF929625EA0E}">
        <p15:presenceInfo xmlns:p15="http://schemas.microsoft.com/office/powerpoint/2012/main" userId="S::rapeterson@wisc.edu::cc57fe29-ab41-4aa9-b585-ba0b636c18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3C"/>
    <a:srgbClr val="762B2D"/>
    <a:srgbClr val="C54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53"/>
    <p:restoredTop sz="93673"/>
  </p:normalViewPr>
  <p:slideViewPr>
    <p:cSldViewPr snapToGrid="0" snapToObjects="1">
      <p:cViewPr varScale="1">
        <p:scale>
          <a:sx n="115" d="100"/>
          <a:sy n="115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4D3A2-9913-B541-948E-AFFC4B9A72BD}" type="datetimeFigureOut">
              <a:rPr lang="en-US" smtClean="0"/>
              <a:t>5/18/22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998D-F5FF-1944-B868-62F814CDE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9998D-F5FF-1944-B868-62F814CDE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0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9998D-F5FF-1944-B868-62F814CDED6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01ED-649D-4C4D-8BE6-DFA7747E3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52CB4-1C37-8A43-9252-8B0C59005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6BD8DA-CC43-B540-B1A6-F2167325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7F8B1C-A808-CA4E-BCC3-02F7372B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</a:t>
            </a:r>
            <a:r>
              <a:rPr lang="en-US" baseline="30000"/>
              <a:t>st</a:t>
            </a:r>
            <a:r>
              <a:rPr lang="en-US"/>
              <a:t> AMS Annual Meeting - Paper 9.9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44099E-39DB-8140-A939-082A757C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0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4BFC-50E6-1946-9CBE-1FBC166E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7AA39-25E2-F449-895E-B654C2A3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EF1B9-663E-BA4C-9BF5-7C1DB9C8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9C602-4FF4-9545-A7FE-466271E2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AA987-4FA5-954C-9C5D-35B0A938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8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AE804-6B5A-9946-8BE9-0147D18CA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507FB-482C-C643-BB18-997DD4B5F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5FE1C-3E55-B144-908A-353DD3E4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40B0-271B-1749-8D7E-3A77EBD0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8EF4-5DA0-1044-B281-672FE51C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2734-1EC0-BC46-B3AF-D9D7F1FC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A0263-B2E3-E74E-8564-AD4C612FC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E255-ADC0-C740-9563-6CCF7AAE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59ABB-B9D2-E04D-BF9B-7DA90701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4702C-6453-1C4A-A715-3FC01D64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2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4668-633C-9F48-AF42-7B17DFCB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4E971-A2B9-F248-B3E2-A48FAE591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61A6-FA29-0643-9DAB-6E7F956F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91A06-B673-7045-AFEB-85D890BF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6AD73-3904-2B45-BEB8-C428364D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3EC7-BCC7-FA4B-8CEB-CE5AF05E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55CF1-BC3A-D540-9E50-4B76AD2AE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DC74C-3F2D-D24C-AB96-749653A79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3698B-F266-7746-98E7-AA4C99AE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588F0-F1B4-254A-9917-0DD2A137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8BFC9-D165-3642-82D4-EF398BDA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0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5FAD6-0C01-224F-950B-80BA0A02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CFFDB-CA5A-774C-8A11-1F3227E3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4DFD0-B0C5-1446-88F2-7F294656D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1D445-7628-C147-85ED-4521B29F2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FF690D-D810-2A41-B716-9B8B6CBA8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BB79C-A4A5-6949-BAF2-0788D9C2F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8026AA-BF73-6E43-94B4-24A83079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1A85A-B555-344D-BF1B-8BBCA523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587F-B037-D145-95BF-64D922C94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4EA99-DC92-274E-ADF6-67CCFDC33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6EFFE-A2F4-494C-AB17-95301987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44C8F-7B02-9D4F-BABC-E835FD17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8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5DA40-0976-4D47-AF83-B48AA51EA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C17D1-80D9-FF41-8B98-87ED0B774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47974-F35D-F044-8AA1-EAC17C49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3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C74AF-CD52-1943-A46C-FA3A5F2D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D204-BFEE-3649-944F-BC9F25E45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6941F-F8A1-5248-B7BC-5F15DB910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8FF9B-E366-9B47-B5FF-062FF493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EC346-BED8-0543-9A02-860F510F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53C74-FC24-1749-8C24-48E50125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0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7A5A-CF47-3445-A023-3208E1E1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41C35-64E8-C34A-B3E5-A99E16E5A3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15E42-3D92-ED40-9E8C-F1E6F8726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FB65F-7A23-C347-9A97-4E7BD71B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01/13/2021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4CEEF-3891-AF44-AF61-B50A733F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101st AMS Annual Meeting - Paper 9.9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EB05-D782-514E-AB52-8187E7C2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1A0FAD-CF12-8248-A61B-2B09D7D55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7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50792-791A-5043-8815-2B8D23DB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1FBD0-37E7-AB47-840C-6CB981CC4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C4ED9-A2BA-2F4C-8077-F32A11CE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101st AMS Annual Meeting - Paper 9.9</a:t>
            </a:r>
          </a:p>
        </p:txBody>
      </p:sp>
    </p:spTree>
    <p:extLst>
      <p:ext uri="{BB962C8B-B14F-4D97-AF65-F5344CB8AC3E}">
        <p14:creationId xmlns:p14="http://schemas.microsoft.com/office/powerpoint/2010/main" val="399975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B25997-C942-B64E-B5AC-062C7A452D61}"/>
              </a:ext>
            </a:extLst>
          </p:cNvPr>
          <p:cNvSpPr txBox="1">
            <a:spLocks/>
          </p:cNvSpPr>
          <p:nvPr/>
        </p:nvSpPr>
        <p:spPr>
          <a:xfrm>
            <a:off x="1404449" y="73414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Recent Enhancements, Applications and Validation of CIMSS </a:t>
            </a:r>
            <a:r>
              <a:rPr lang="en-US" b="1" dirty="0" err="1"/>
              <a:t>NearCasts</a:t>
            </a:r>
            <a:endParaRPr lang="en-US" sz="4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9B353E5-453F-C74B-9916-7F551AF94939}"/>
              </a:ext>
            </a:extLst>
          </p:cNvPr>
          <p:cNvSpPr txBox="1">
            <a:spLocks/>
          </p:cNvSpPr>
          <p:nvPr/>
        </p:nvSpPr>
        <p:spPr>
          <a:xfrm>
            <a:off x="1524000" y="357555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cs typeface="Arial" panose="020B0604020202020204" pitchFamily="34" charset="0"/>
              </a:rPr>
              <a:t>Ralph Petersen and Lee </a:t>
            </a:r>
            <a:r>
              <a:rPr lang="en-US" sz="3600" dirty="0" err="1">
                <a:cs typeface="Arial" panose="020B0604020202020204" pitchFamily="34" charset="0"/>
              </a:rPr>
              <a:t>Cronce</a:t>
            </a:r>
            <a:endParaRPr lang="en-US" dirty="0"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cs typeface="Arial" panose="020B0604020202020204" pitchFamily="34" charset="0"/>
              </a:rPr>
              <a:t>University of Wisconsin – Madison</a:t>
            </a:r>
          </a:p>
          <a:p>
            <a:pPr algn="ctr"/>
            <a:r>
              <a:rPr lang="en-US" sz="1800" dirty="0">
                <a:cs typeface="Arial" panose="020B0604020202020204" pitchFamily="34" charset="0"/>
              </a:rPr>
              <a:t>Space Science and Engineering Center</a:t>
            </a:r>
          </a:p>
          <a:p>
            <a:pPr algn="ctr"/>
            <a:r>
              <a:rPr lang="en-US" sz="1800" dirty="0">
                <a:cs typeface="Arial" panose="020B0604020202020204" pitchFamily="34" charset="0"/>
              </a:rPr>
              <a:t>Cooperative Institute for Meteorological Satellite Studies</a:t>
            </a:r>
          </a:p>
          <a:p>
            <a:pPr algn="ctr"/>
            <a:r>
              <a:rPr lang="en-US" sz="1800" dirty="0">
                <a:cs typeface="Arial" panose="020B0604020202020204" pitchFamily="34" charset="0"/>
              </a:rPr>
              <a:t>Madison, WI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E2949-4853-1C4C-BB72-D301A24BC9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284" y="5339804"/>
            <a:ext cx="2073350" cy="1589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90B3E-B8D4-4D46-AD71-CE5B3014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444" y="5160177"/>
            <a:ext cx="256032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4DFD0D-73A4-764D-99B1-DFB6DD7AD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02" y="5651150"/>
            <a:ext cx="3202678" cy="13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C43041-B78A-EC4B-8C56-AC612F83F84A}"/>
              </a:ext>
            </a:extLst>
          </p:cNvPr>
          <p:cNvSpPr txBox="1"/>
          <p:nvPr/>
        </p:nvSpPr>
        <p:spPr>
          <a:xfrm>
            <a:off x="152400" y="199124"/>
            <a:ext cx="11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NearCast TPW </a:t>
            </a:r>
            <a:r>
              <a:rPr lang="en-US" sz="2400" b="1" u="sng" dirty="0"/>
              <a:t>Analysis</a:t>
            </a:r>
            <a:r>
              <a:rPr lang="en-US" sz="2400" b="1" dirty="0"/>
              <a:t> Validation using independent Suominet surface-based GPS/TPW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CF688BF-25CD-3246-8A61-5A5BCE2E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337" y="782773"/>
            <a:ext cx="3986784" cy="4026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5519B-616F-374D-9DA2-7F693329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92" y="777708"/>
            <a:ext cx="3984108" cy="4023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DB072-F666-604E-9429-27971C8E6AB4}"/>
              </a:ext>
            </a:extLst>
          </p:cNvPr>
          <p:cNvSpPr txBox="1"/>
          <p:nvPr/>
        </p:nvSpPr>
        <p:spPr>
          <a:xfrm rot="16200000">
            <a:off x="5505909" y="2088910"/>
            <a:ext cx="194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01 – 30 June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18ADF-C701-914A-A679-DCFC4E3FDA52}"/>
              </a:ext>
            </a:extLst>
          </p:cNvPr>
          <p:cNvSpPr txBox="1"/>
          <p:nvPr/>
        </p:nvSpPr>
        <p:spPr>
          <a:xfrm>
            <a:off x="2688156" y="931090"/>
            <a:ext cx="283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GEO-only </a:t>
            </a:r>
            <a:r>
              <a:rPr lang="en-US" dirty="0" err="1"/>
              <a:t>NearCast</a:t>
            </a:r>
            <a:r>
              <a:rPr lang="en-US" dirty="0"/>
              <a:t> Analyses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49351-DE41-1141-B1F5-E33633B48F78}"/>
              </a:ext>
            </a:extLst>
          </p:cNvPr>
          <p:cNvSpPr txBox="1"/>
          <p:nvPr/>
        </p:nvSpPr>
        <p:spPr>
          <a:xfrm>
            <a:off x="7371763" y="1010868"/>
            <a:ext cx="302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GEO+MiRS</a:t>
            </a:r>
            <a:r>
              <a:rPr lang="en-US" dirty="0"/>
              <a:t> </a:t>
            </a:r>
            <a:r>
              <a:rPr lang="en-US" dirty="0" err="1"/>
              <a:t>NearCast</a:t>
            </a:r>
            <a:r>
              <a:rPr lang="en-US" dirty="0"/>
              <a:t> Analyses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43C1F-B42E-EB4E-BE32-DA3800AC8C94}"/>
              </a:ext>
            </a:extLst>
          </p:cNvPr>
          <p:cNvSpPr txBox="1"/>
          <p:nvPr/>
        </p:nvSpPr>
        <p:spPr>
          <a:xfrm>
            <a:off x="2443309" y="5108468"/>
            <a:ext cx="770217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GEO-only </a:t>
            </a:r>
            <a:r>
              <a:rPr lang="en-US" dirty="0" err="1"/>
              <a:t>NearCast</a:t>
            </a:r>
            <a:r>
              <a:rPr lang="en-US" dirty="0"/>
              <a:t> Analyses are moister than GPS/TPW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GEO+MiRS</a:t>
            </a:r>
            <a:r>
              <a:rPr lang="en-US" dirty="0"/>
              <a:t> </a:t>
            </a:r>
            <a:r>
              <a:rPr lang="en-US" dirty="0" err="1"/>
              <a:t>NearCast</a:t>
            </a:r>
            <a:r>
              <a:rPr lang="en-US" dirty="0"/>
              <a:t> Analyses show drier conditions (smaller bias) </a:t>
            </a:r>
          </a:p>
          <a:p>
            <a:pPr lvl="1"/>
            <a:r>
              <a:rPr lang="en-US" dirty="0"/>
              <a:t>but with longer dry tail (and larger Standard Deviations)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i="1" dirty="0"/>
              <a:t>May reduce impact of small, sub-FOV clouds on low-level IR soundings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Variability is consistent with systematic differences seen between platforms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29908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3DB072-F666-604E-9429-27971C8E6AB4}"/>
              </a:ext>
            </a:extLst>
          </p:cNvPr>
          <p:cNvSpPr txBox="1"/>
          <p:nvPr/>
        </p:nvSpPr>
        <p:spPr>
          <a:xfrm>
            <a:off x="8031296" y="558013"/>
            <a:ext cx="194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01 – 30 June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43C1F-B42E-EB4E-BE32-DA3800AC8C94}"/>
              </a:ext>
            </a:extLst>
          </p:cNvPr>
          <p:cNvSpPr txBox="1"/>
          <p:nvPr/>
        </p:nvSpPr>
        <p:spPr>
          <a:xfrm>
            <a:off x="2213117" y="4533802"/>
            <a:ext cx="8019676" cy="2031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NearCast</a:t>
            </a:r>
            <a:r>
              <a:rPr lang="en-US" dirty="0"/>
              <a:t> Forecast guidance shows: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Continued skill thought 9-hr valid periods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Decreasing Biases (</a:t>
            </a:r>
            <a:r>
              <a:rPr lang="en-US" sz="1600" i="1" dirty="0"/>
              <a:t>possibly due to increased areal smoothing over time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Random Error increase steadily at ~3% per hour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/>
              <a:t>Error levels comparable to later-arriving sophisticated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major initial computational shocks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Adding </a:t>
            </a:r>
            <a:r>
              <a:rPr lang="en-US" dirty="0" err="1"/>
              <a:t>MiRS</a:t>
            </a:r>
            <a:r>
              <a:rPr lang="en-US" dirty="0"/>
              <a:t> produces similar differences as for initial analyses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A7528-4656-E34F-81B6-FC2B063933B1}"/>
              </a:ext>
            </a:extLst>
          </p:cNvPr>
          <p:cNvSpPr txBox="1"/>
          <p:nvPr/>
        </p:nvSpPr>
        <p:spPr>
          <a:xfrm>
            <a:off x="152400" y="199124"/>
            <a:ext cx="11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NearCast TPW </a:t>
            </a:r>
            <a:r>
              <a:rPr lang="en-US" sz="2400" b="1" u="sng" dirty="0"/>
              <a:t>Forecast</a:t>
            </a:r>
            <a:r>
              <a:rPr lang="en-US" sz="2400" b="1" dirty="0"/>
              <a:t> Validation using independent Suominet surface-based GPS/TPW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D7BA3C-817D-1BDE-0049-EEDD36B5B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047567"/>
            <a:ext cx="6400800" cy="2782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508BC0-5FAC-1A93-4DB6-FC7FE3A50EF9}"/>
              </a:ext>
            </a:extLst>
          </p:cNvPr>
          <p:cNvSpPr txBox="1"/>
          <p:nvPr/>
        </p:nvSpPr>
        <p:spPr>
          <a:xfrm>
            <a:off x="1600200" y="669512"/>
            <a:ext cx="18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Error ( </a:t>
            </a:r>
            <a:r>
              <a:rPr lang="en-US" i="1" dirty="0"/>
              <a:t>mm</a:t>
            </a:r>
            <a:r>
              <a:rPr lang="en-US" dirty="0"/>
              <a:t>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DBBEC-CDF5-18DE-9271-3D3CB4E2E9CB}"/>
              </a:ext>
            </a:extLst>
          </p:cNvPr>
          <p:cNvSpPr txBox="1"/>
          <p:nvPr/>
        </p:nvSpPr>
        <p:spPr>
          <a:xfrm>
            <a:off x="6443322" y="1779857"/>
            <a:ext cx="5697878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GEO-only </a:t>
            </a:r>
            <a:r>
              <a:rPr lang="en-US" dirty="0" err="1"/>
              <a:t>NearCast</a:t>
            </a:r>
            <a:r>
              <a:rPr lang="en-US" dirty="0"/>
              <a:t> Analyses are moister than GPS/TPW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GEO+MiRS</a:t>
            </a:r>
            <a:r>
              <a:rPr lang="en-US" dirty="0"/>
              <a:t> </a:t>
            </a:r>
            <a:r>
              <a:rPr lang="en-US" dirty="0" err="1"/>
              <a:t>NearCast</a:t>
            </a:r>
            <a:r>
              <a:rPr lang="en-US" dirty="0"/>
              <a:t> Analyses show drier conditions (smaller bias) but with longer dry tail (and larger Std Devs)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i="1" dirty="0"/>
              <a:t>May reflect reduce impact of small, sub-FOV clouds on low-level IR soundings in merger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Variability is consistent with systematic differences seen between platforms</a:t>
            </a:r>
            <a:endParaRPr lang="en-US" sz="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063718-0A48-8A81-A963-847DAC5FB358}"/>
              </a:ext>
            </a:extLst>
          </p:cNvPr>
          <p:cNvSpPr/>
          <p:nvPr/>
        </p:nvSpPr>
        <p:spPr>
          <a:xfrm>
            <a:off x="296522" y="1509903"/>
            <a:ext cx="792049" cy="1643743"/>
          </a:xfrm>
          <a:prstGeom prst="ellipse">
            <a:avLst/>
          </a:prstGeom>
          <a:solidFill>
            <a:srgbClr val="FFFF00">
              <a:alpha val="131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4B54D1-6DAB-68AC-0B7C-EFA302241A40}"/>
              </a:ext>
            </a:extLst>
          </p:cNvPr>
          <p:cNvSpPr/>
          <p:nvPr/>
        </p:nvSpPr>
        <p:spPr>
          <a:xfrm>
            <a:off x="957943" y="1364480"/>
            <a:ext cx="4790736" cy="1912120"/>
          </a:xfrm>
          <a:prstGeom prst="ellipse">
            <a:avLst/>
          </a:prstGeom>
          <a:solidFill>
            <a:srgbClr val="FFFF00">
              <a:alpha val="131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3DB072-F666-604E-9429-27971C8E6AB4}"/>
              </a:ext>
            </a:extLst>
          </p:cNvPr>
          <p:cNvSpPr txBox="1"/>
          <p:nvPr/>
        </p:nvSpPr>
        <p:spPr>
          <a:xfrm>
            <a:off x="8031296" y="558013"/>
            <a:ext cx="194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01 – 30 June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43C1F-B42E-EB4E-BE32-DA3800AC8C94}"/>
              </a:ext>
            </a:extLst>
          </p:cNvPr>
          <p:cNvSpPr txBox="1"/>
          <p:nvPr/>
        </p:nvSpPr>
        <p:spPr>
          <a:xfrm>
            <a:off x="2213117" y="4533802"/>
            <a:ext cx="8019676" cy="20313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next logical questions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How can this information be used to improve </a:t>
            </a:r>
            <a:r>
              <a:rPr lang="en-US" dirty="0" err="1"/>
              <a:t>NearCast</a:t>
            </a:r>
            <a:r>
              <a:rPr lang="en-US" dirty="0"/>
              <a:t> skill further?</a:t>
            </a:r>
          </a:p>
          <a:p>
            <a:endParaRPr lang="en-US" dirty="0"/>
          </a:p>
          <a:p>
            <a:r>
              <a:rPr lang="en-US" dirty="0"/>
              <a:t>	Is another measure of bias better?</a:t>
            </a:r>
          </a:p>
          <a:p>
            <a:endParaRPr lang="en-US" dirty="0"/>
          </a:p>
          <a:p>
            <a:r>
              <a:rPr lang="en-US" dirty="0"/>
              <a:t>	Should the biases corrections be applied uniformly?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A7528-4656-E34F-81B6-FC2B063933B1}"/>
              </a:ext>
            </a:extLst>
          </p:cNvPr>
          <p:cNvSpPr txBox="1"/>
          <p:nvPr/>
        </p:nvSpPr>
        <p:spPr>
          <a:xfrm>
            <a:off x="152400" y="199124"/>
            <a:ext cx="11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NearCast TPW </a:t>
            </a:r>
            <a:r>
              <a:rPr lang="en-US" sz="2400" b="1" u="sng" dirty="0"/>
              <a:t>Forecast</a:t>
            </a:r>
            <a:r>
              <a:rPr lang="en-US" sz="2400" b="1" dirty="0"/>
              <a:t> Validation using independent Suominet surface-based GPS/TPW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D7BA3C-817D-1BDE-0049-EEDD36B5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047567"/>
            <a:ext cx="6400800" cy="2782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508BC0-5FAC-1A93-4DB6-FC7FE3A50EF9}"/>
              </a:ext>
            </a:extLst>
          </p:cNvPr>
          <p:cNvSpPr txBox="1"/>
          <p:nvPr/>
        </p:nvSpPr>
        <p:spPr>
          <a:xfrm>
            <a:off x="1600200" y="669512"/>
            <a:ext cx="182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Error ( </a:t>
            </a:r>
            <a:r>
              <a:rPr lang="en-US" i="1" dirty="0"/>
              <a:t>mm</a:t>
            </a:r>
            <a:r>
              <a:rPr lang="en-US" dirty="0"/>
              <a:t> )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C7F9C1C-F3AB-3A89-72F3-9A05CE9DA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1504652"/>
            <a:ext cx="6400800" cy="2782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FE924E-4FA9-9146-4475-1FC6954872A8}"/>
              </a:ext>
            </a:extLst>
          </p:cNvPr>
          <p:cNvSpPr txBox="1"/>
          <p:nvPr/>
        </p:nvSpPr>
        <p:spPr>
          <a:xfrm>
            <a:off x="6513118" y="1167268"/>
            <a:ext cx="19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Error (</a:t>
            </a:r>
            <a:r>
              <a:rPr lang="en-US" i="1" dirty="0"/>
              <a:t> % 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749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DE515-65D5-0FEF-57E3-BADD43D7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143000"/>
            <a:ext cx="9172578" cy="4342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970B3-750C-49B9-541C-CF6D89010F03}"/>
              </a:ext>
            </a:extLst>
          </p:cNvPr>
          <p:cNvSpPr txBox="1"/>
          <p:nvPr/>
        </p:nvSpPr>
        <p:spPr>
          <a:xfrm>
            <a:off x="435430" y="163285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Comparing overall Bias to structure of Biases for different moisture environments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814D7-DD94-2927-C48C-880AA9456DDD}"/>
              </a:ext>
            </a:extLst>
          </p:cNvPr>
          <p:cNvSpPr txBox="1"/>
          <p:nvPr/>
        </p:nvSpPr>
        <p:spPr>
          <a:xfrm>
            <a:off x="1545772" y="5818432"/>
            <a:ext cx="8911863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Across full domain, only 20-25 mm band shows Biases and Std Devs similar to overall average</a:t>
            </a:r>
          </a:p>
          <a:p>
            <a:endParaRPr lang="en-US" dirty="0"/>
          </a:p>
          <a:p>
            <a:r>
              <a:rPr lang="en-US" dirty="0"/>
              <a:t>- Does this vary across the full domain?</a:t>
            </a:r>
          </a:p>
        </p:txBody>
      </p:sp>
    </p:spTree>
    <p:extLst>
      <p:ext uri="{BB962C8B-B14F-4D97-AF65-F5344CB8AC3E}">
        <p14:creationId xmlns:p14="http://schemas.microsoft.com/office/powerpoint/2010/main" val="2066319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0BCFE-309F-5946-B825-3C049885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2331720"/>
            <a:ext cx="3657600" cy="1731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9AE0A-8E4D-7042-A850-3D861F0F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331720"/>
            <a:ext cx="3657600" cy="1731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7010F-35C7-9141-A22A-FC4FAF1B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60" y="2331720"/>
            <a:ext cx="3657600" cy="1731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0E8E2-3E5B-C892-363A-135B3F523F23}"/>
              </a:ext>
            </a:extLst>
          </p:cNvPr>
          <p:cNvSpPr txBox="1"/>
          <p:nvPr/>
        </p:nvSpPr>
        <p:spPr>
          <a:xfrm>
            <a:off x="274320" y="1995046"/>
            <a:ext cx="89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Half				     Full Domain			           East Half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E24C0-EAD7-E18F-D5AB-DAAEB392207E}"/>
              </a:ext>
            </a:extLst>
          </p:cNvPr>
          <p:cNvSpPr txBox="1"/>
          <p:nvPr/>
        </p:nvSpPr>
        <p:spPr>
          <a:xfrm>
            <a:off x="3016700" y="4272677"/>
            <a:ext cx="658353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West is systematically much drier than East</a:t>
            </a:r>
          </a:p>
          <a:p>
            <a:pPr algn="ctr"/>
            <a:endParaRPr lang="en-US" dirty="0"/>
          </a:p>
          <a:p>
            <a:r>
              <a:rPr lang="en-US" dirty="0"/>
              <a:t>-  Large dry biases in moist environments noted in East</a:t>
            </a:r>
          </a:p>
          <a:p>
            <a:endParaRPr lang="en-US" dirty="0"/>
          </a:p>
          <a:p>
            <a:r>
              <a:rPr lang="en-US" dirty="0"/>
              <a:t>-  In mid ranges, East has larger moist positive biases than West, but </a:t>
            </a:r>
          </a:p>
          <a:p>
            <a:r>
              <a:rPr lang="en-US" dirty="0"/>
              <a:t>       with small random variations</a:t>
            </a:r>
          </a:p>
          <a:p>
            <a:endParaRPr lang="en-US" dirty="0"/>
          </a:p>
          <a:p>
            <a:r>
              <a:rPr lang="en-US" dirty="0"/>
              <a:t>-  Bias small for 40-50 mm TPW observation 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5BCE4-5ABB-32E1-5417-4A21E9FABC68}"/>
              </a:ext>
            </a:extLst>
          </p:cNvPr>
          <p:cNvSpPr txBox="1"/>
          <p:nvPr/>
        </p:nvSpPr>
        <p:spPr>
          <a:xfrm>
            <a:off x="435430" y="163285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Comparing overall Bias to structure of Biases for different geographical areas </a:t>
            </a:r>
          </a:p>
        </p:txBody>
      </p:sp>
    </p:spTree>
    <p:extLst>
      <p:ext uri="{BB962C8B-B14F-4D97-AF65-F5344CB8AC3E}">
        <p14:creationId xmlns:p14="http://schemas.microsoft.com/office/powerpoint/2010/main" val="248230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0BCFE-309F-5946-B825-3C049885B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0" y="2331720"/>
            <a:ext cx="3657600" cy="1731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9AE0A-8E4D-7042-A850-3D861F0F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331720"/>
            <a:ext cx="3657600" cy="1731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7010F-35C7-9141-A22A-FC4FAF1B6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60" y="2331720"/>
            <a:ext cx="3657600" cy="1731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5C26E7-AD99-2944-9C42-4415F4DA3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398" y="4297680"/>
            <a:ext cx="3657600" cy="1731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4715B-8DF8-1745-94FF-740036F12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8398" y="369866"/>
            <a:ext cx="3657600" cy="1731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05B9B-D4DA-7F71-A8AD-BB1699F8A273}"/>
              </a:ext>
            </a:extLst>
          </p:cNvPr>
          <p:cNvSpPr txBox="1"/>
          <p:nvPr/>
        </p:nvSpPr>
        <p:spPr>
          <a:xfrm>
            <a:off x="274320" y="2005932"/>
            <a:ext cx="891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Half				     Full Domain			           East Half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CB6EB-CED9-F342-417A-3E8687E4D366}"/>
              </a:ext>
            </a:extLst>
          </p:cNvPr>
          <p:cNvSpPr txBox="1"/>
          <p:nvPr/>
        </p:nvSpPr>
        <p:spPr>
          <a:xfrm>
            <a:off x="4206240" y="6792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 Half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3CB3D-BDE0-BE15-F3ED-97EBBC325A9D}"/>
              </a:ext>
            </a:extLst>
          </p:cNvPr>
          <p:cNvSpPr txBox="1"/>
          <p:nvPr/>
        </p:nvSpPr>
        <p:spPr>
          <a:xfrm>
            <a:off x="4206240" y="3995738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Half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1ADF5-E2DE-ADC9-A013-C621B675BEFA}"/>
              </a:ext>
            </a:extLst>
          </p:cNvPr>
          <p:cNvSpPr txBox="1"/>
          <p:nvPr/>
        </p:nvSpPr>
        <p:spPr>
          <a:xfrm>
            <a:off x="8240486" y="4452257"/>
            <a:ext cx="3951514" cy="227754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Statistics from Southern Half</a:t>
            </a:r>
          </a:p>
          <a:p>
            <a:pPr algn="ctr"/>
            <a:r>
              <a:rPr lang="en-US" i="1" dirty="0"/>
              <a:t>Dominate Full Domain results</a:t>
            </a:r>
            <a:endParaRPr lang="en-US" sz="800" i="1" dirty="0"/>
          </a:p>
          <a:p>
            <a:pPr algn="ctr"/>
            <a:endParaRPr lang="en-US" sz="800" i="1" dirty="0"/>
          </a:p>
          <a:p>
            <a:pPr marL="285750" indent="-285750">
              <a:buFontTx/>
              <a:buChar char="-"/>
            </a:pPr>
            <a:r>
              <a:rPr lang="en-US" dirty="0"/>
              <a:t>Observations &lt;30 mm TPW have strong positive Bias, especially in East</a:t>
            </a:r>
            <a:endParaRPr lang="en-US" sz="800" dirty="0"/>
          </a:p>
          <a:p>
            <a:pPr marL="285750" indent="-285750">
              <a:buFontTx/>
              <a:buChar char="-"/>
            </a:pPr>
            <a:endParaRPr lang="en-US" sz="800" dirty="0"/>
          </a:p>
          <a:p>
            <a:pPr marL="285750" indent="-285750">
              <a:buFontTx/>
              <a:buChar char="-"/>
            </a:pPr>
            <a:r>
              <a:rPr lang="en-US" dirty="0"/>
              <a:t>Moistest observations again underestimated by satellite, but with less random 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53EE-5DA2-A60E-D338-327863008441}"/>
              </a:ext>
            </a:extLst>
          </p:cNvPr>
          <p:cNvSpPr txBox="1"/>
          <p:nvPr/>
        </p:nvSpPr>
        <p:spPr>
          <a:xfrm>
            <a:off x="274320" y="180796"/>
            <a:ext cx="3829594" cy="184665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North Half similar to West</a:t>
            </a:r>
            <a:endParaRPr lang="en-US" sz="800" i="1" dirty="0"/>
          </a:p>
          <a:p>
            <a:pPr algn="ctr"/>
            <a:endParaRPr lang="en-US" sz="800" i="1" dirty="0"/>
          </a:p>
          <a:p>
            <a:pPr marL="285750" indent="-285750">
              <a:buFontTx/>
              <a:buChar char="-"/>
            </a:pPr>
            <a:r>
              <a:rPr lang="en-US" dirty="0"/>
              <a:t>Both at larger angles from nadir</a:t>
            </a:r>
            <a:endParaRPr lang="en-US" sz="800" dirty="0"/>
          </a:p>
          <a:p>
            <a:pPr marL="285750" indent="-285750">
              <a:buFontTx/>
              <a:buChar char="-"/>
            </a:pPr>
            <a:endParaRPr lang="en-US" sz="800" dirty="0"/>
          </a:p>
          <a:p>
            <a:pPr marL="285750" indent="-285750">
              <a:buFontTx/>
              <a:buChar char="-"/>
            </a:pPr>
            <a:r>
              <a:rPr lang="en-US" dirty="0"/>
              <a:t>Random Error less in North vs West</a:t>
            </a:r>
            <a:endParaRPr lang="en-US" sz="800" dirty="0"/>
          </a:p>
          <a:p>
            <a:pPr marL="285750" indent="-285750">
              <a:buFontTx/>
              <a:buChar char="-"/>
            </a:pPr>
            <a:endParaRPr lang="en-US" sz="800" dirty="0"/>
          </a:p>
          <a:p>
            <a:pPr marL="285750" indent="-285750">
              <a:buFontTx/>
              <a:buChar char="-"/>
            </a:pPr>
            <a:r>
              <a:rPr lang="en-US" dirty="0"/>
              <a:t>Consistently too moist except for small number of moist observations</a:t>
            </a:r>
          </a:p>
        </p:txBody>
      </p:sp>
    </p:spTree>
    <p:extLst>
      <p:ext uri="{BB962C8B-B14F-4D97-AF65-F5344CB8AC3E}">
        <p14:creationId xmlns:p14="http://schemas.microsoft.com/office/powerpoint/2010/main" val="12227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DE515-65D5-0FEF-57E3-BADD43D7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143000"/>
            <a:ext cx="9172578" cy="4342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970B3-750C-49B9-541C-CF6D89010F03}"/>
              </a:ext>
            </a:extLst>
          </p:cNvPr>
          <p:cNvSpPr txBox="1"/>
          <p:nvPr/>
        </p:nvSpPr>
        <p:spPr>
          <a:xfrm>
            <a:off x="87086" y="163285"/>
            <a:ext cx="1201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Relative Biases ( % difference ) provide a better measure for correcting satellite products?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E6F2D-8FFB-66D2-3C9B-9FCA0238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143000"/>
            <a:ext cx="9144000" cy="4342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A175F-B033-942F-3F7C-A28B948E0C23}"/>
              </a:ext>
            </a:extLst>
          </p:cNvPr>
          <p:cNvSpPr txBox="1"/>
          <p:nvPr/>
        </p:nvSpPr>
        <p:spPr>
          <a:xfrm>
            <a:off x="1112090" y="5541433"/>
            <a:ext cx="98459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Variations in relative bias much more consistent between individual moisture bands above 15 mm TPW</a:t>
            </a:r>
          </a:p>
          <a:p>
            <a:endParaRPr lang="en-US" dirty="0"/>
          </a:p>
          <a:p>
            <a:r>
              <a:rPr lang="en-US" dirty="0"/>
              <a:t>-  Larger % bias for driest observations are expected but are not important for convection</a:t>
            </a:r>
          </a:p>
        </p:txBody>
      </p:sp>
    </p:spTree>
    <p:extLst>
      <p:ext uri="{BB962C8B-B14F-4D97-AF65-F5344CB8AC3E}">
        <p14:creationId xmlns:p14="http://schemas.microsoft.com/office/powerpoint/2010/main" val="144390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1C9722-B368-6F52-114F-058372F6A3B8}"/>
              </a:ext>
            </a:extLst>
          </p:cNvPr>
          <p:cNvSpPr txBox="1"/>
          <p:nvPr/>
        </p:nvSpPr>
        <p:spPr>
          <a:xfrm>
            <a:off x="335288" y="391886"/>
            <a:ext cx="115214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How best can this information be used to correct Biases in </a:t>
            </a:r>
          </a:p>
          <a:p>
            <a:pPr algn="ctr"/>
            <a:r>
              <a:rPr lang="en-US" sz="2800" b="1" dirty="0"/>
              <a:t>real-time Satellite TPW Products and </a:t>
            </a:r>
            <a:r>
              <a:rPr lang="en-US" sz="2800" b="1" dirty="0" err="1"/>
              <a:t>NearCasts</a:t>
            </a:r>
            <a:r>
              <a:rPr lang="en-US" sz="2800" b="1" dirty="0"/>
              <a:t>?</a:t>
            </a:r>
          </a:p>
          <a:p>
            <a:endParaRPr lang="en-US" sz="2800" dirty="0"/>
          </a:p>
          <a:p>
            <a:endParaRPr lang="en-US" sz="2400" dirty="0"/>
          </a:p>
          <a:p>
            <a:r>
              <a:rPr lang="en-US" sz="2400" dirty="0"/>
              <a:t>Build on observations that overall bias is not representative of high-moisture environments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i="1" dirty="0"/>
              <a:t>	Note:  	Previous slides used GPS TPW as comparison standard</a:t>
            </a:r>
          </a:p>
          <a:p>
            <a:endParaRPr lang="en-US" sz="2000" i="1" dirty="0"/>
          </a:p>
          <a:p>
            <a:r>
              <a:rPr lang="en-US" sz="2000" i="1" dirty="0"/>
              <a:t>		Bias corrections use </a:t>
            </a:r>
            <a:r>
              <a:rPr lang="en-US" sz="2000" i="1" dirty="0" err="1"/>
              <a:t>NearCast</a:t>
            </a:r>
            <a:r>
              <a:rPr lang="en-US" sz="2000" i="1" dirty="0"/>
              <a:t> ( i.e., Satellite Products) as </a:t>
            </a:r>
          </a:p>
          <a:p>
            <a:r>
              <a:rPr lang="en-US" sz="2000" i="1" dirty="0"/>
              <a:t>				comparison standard</a:t>
            </a:r>
          </a:p>
        </p:txBody>
      </p:sp>
    </p:spTree>
    <p:extLst>
      <p:ext uri="{BB962C8B-B14F-4D97-AF65-F5344CB8AC3E}">
        <p14:creationId xmlns:p14="http://schemas.microsoft.com/office/powerpoint/2010/main" val="20895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970B3-750C-49B9-541C-CF6D89010F03}"/>
              </a:ext>
            </a:extLst>
          </p:cNvPr>
          <p:cNvSpPr txBox="1"/>
          <p:nvPr/>
        </p:nvSpPr>
        <p:spPr>
          <a:xfrm>
            <a:off x="87086" y="163285"/>
            <a:ext cx="1201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Comparisons of Bias Correction Methods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A175F-B033-942F-3F7C-A28B948E0C23}"/>
              </a:ext>
            </a:extLst>
          </p:cNvPr>
          <p:cNvSpPr txBox="1"/>
          <p:nvPr/>
        </p:nvSpPr>
        <p:spPr>
          <a:xfrm>
            <a:off x="273886" y="4910061"/>
            <a:ext cx="11678626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Uniform Bias corrections seem less appropriate for both low and high TPW values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Non-uniform corrections are well captured by least-squared polynomial fits, with % biases allowing lower order corrections (faster)</a:t>
            </a:r>
            <a:endParaRPr lang="en-US" sz="800" dirty="0"/>
          </a:p>
          <a:p>
            <a:endParaRPr lang="en-US" sz="800" dirty="0"/>
          </a:p>
          <a:p>
            <a:r>
              <a:rPr lang="en-US" dirty="0"/>
              <a:t>Overlapping quadratic (cubic) fits to successive band errors centroids improved upon least-squared fits and are faster yet.</a:t>
            </a:r>
          </a:p>
        </p:txBody>
      </p:sp>
      <p:pic>
        <p:nvPicPr>
          <p:cNvPr id="6" name="Picture 5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5CD1A74B-2966-9C5D-D31C-0DAF5C7B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790" y="624950"/>
            <a:ext cx="9601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7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970B3-750C-49B9-541C-CF6D89010F03}"/>
              </a:ext>
            </a:extLst>
          </p:cNvPr>
          <p:cNvSpPr txBox="1"/>
          <p:nvPr/>
        </p:nvSpPr>
        <p:spPr>
          <a:xfrm>
            <a:off x="87086" y="163285"/>
            <a:ext cx="1201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Results using 3 Bias Correction Methods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A175F-B033-942F-3F7C-A28B948E0C23}"/>
              </a:ext>
            </a:extLst>
          </p:cNvPr>
          <p:cNvSpPr txBox="1"/>
          <p:nvPr/>
        </p:nvSpPr>
        <p:spPr>
          <a:xfrm>
            <a:off x="322001" y="4801201"/>
            <a:ext cx="11663170" cy="196977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Non-uniform corrections using overlapping quadratic fits nearly eliminated Biases for both absolution and relative errors</a:t>
            </a:r>
            <a:endParaRPr lang="en-US" sz="800" b="1" dirty="0"/>
          </a:p>
          <a:p>
            <a:endParaRPr lang="en-US" sz="800" b="1" dirty="0"/>
          </a:p>
          <a:p>
            <a:pPr marL="285750" indent="-285750">
              <a:buFontTx/>
              <a:buChar char="-"/>
            </a:pPr>
            <a:r>
              <a:rPr lang="en-US" b="1" dirty="0"/>
              <a:t>TPW mm correction method also reduced Std Devs slightly</a:t>
            </a:r>
            <a:endParaRPr lang="en-US" sz="800" b="1" dirty="0"/>
          </a:p>
          <a:p>
            <a:pPr marL="285750" indent="-285750">
              <a:buFontTx/>
              <a:buChar char="-"/>
            </a:pPr>
            <a:endParaRPr lang="en-US" sz="800" b="1" dirty="0"/>
          </a:p>
          <a:p>
            <a:pPr marL="285750" indent="-285750">
              <a:buFontTx/>
              <a:buChar char="-"/>
            </a:pPr>
            <a:r>
              <a:rPr lang="en-US" b="1" dirty="0"/>
              <a:t>TPW % correction might be more useful across seasons</a:t>
            </a:r>
            <a:endParaRPr lang="en-US" sz="800" b="1" dirty="0"/>
          </a:p>
          <a:p>
            <a:pPr marL="285750" indent="-285750">
              <a:buFontTx/>
              <a:buChar char="-"/>
            </a:pPr>
            <a:endParaRPr lang="en-US" sz="800" b="1" dirty="0"/>
          </a:p>
          <a:p>
            <a:pPr marL="285750" indent="-285750">
              <a:buFontTx/>
              <a:buChar char="-"/>
            </a:pPr>
            <a:r>
              <a:rPr lang="en-US" b="1" dirty="0"/>
              <a:t>Need to assess other seasons, optimize running-mean period length and understand LEO and well as GEO biases</a:t>
            </a:r>
          </a:p>
          <a:p>
            <a:pPr marL="285750" indent="-285750">
              <a:buFontTx/>
              <a:buChar char="-"/>
            </a:pPr>
            <a:endParaRPr lang="en-US" sz="800" b="1" dirty="0"/>
          </a:p>
          <a:p>
            <a:pPr marL="285750" indent="-285750">
              <a:buFontTx/>
              <a:buChar char="-"/>
            </a:pPr>
            <a:r>
              <a:rPr lang="en-US" b="1" dirty="0"/>
              <a:t>Use AMDAR WV observations to assess vertical moisture structure as well as TPW ( </a:t>
            </a:r>
            <a:r>
              <a:rPr lang="en-US" b="1" i="1" dirty="0"/>
              <a:t>already tested with IASI </a:t>
            </a:r>
            <a:r>
              <a:rPr lang="en-US" b="1" dirty="0"/>
              <a:t>)</a:t>
            </a:r>
          </a:p>
        </p:txBody>
      </p:sp>
      <p:pic>
        <p:nvPicPr>
          <p:cNvPr id="14" name="Picture 13" descr="Chart, waterfall chart&#10;&#10;Description automatically generated">
            <a:extLst>
              <a:ext uri="{FF2B5EF4-FFF2-40B4-BE49-F238E27FC236}">
                <a16:creationId xmlns:a16="http://schemas.microsoft.com/office/drawing/2014/main" id="{C8F6E12E-12DD-E56D-7F0A-6E9B09DB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4" y="2342645"/>
            <a:ext cx="7315200" cy="2393245"/>
          </a:xfrm>
          <a:prstGeom prst="rect">
            <a:avLst/>
          </a:prstGeom>
        </p:spPr>
      </p:pic>
      <p:pic>
        <p:nvPicPr>
          <p:cNvPr id="12" name="Picture 11" descr="Chart, waterfall chart&#10;&#10;Description automatically generated">
            <a:extLst>
              <a:ext uri="{FF2B5EF4-FFF2-40B4-BE49-F238E27FC236}">
                <a16:creationId xmlns:a16="http://schemas.microsoft.com/office/drawing/2014/main" id="{5AAC4324-BB02-AC02-3C79-FF89CC9A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" y="624949"/>
            <a:ext cx="7315200" cy="24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3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2DFDE9-7D37-5343-8B48-82E7FB07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5" y="173739"/>
            <a:ext cx="10515600" cy="1325563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Motivation for the CIMSS </a:t>
            </a:r>
            <a:r>
              <a:rPr lang="en-US" dirty="0" err="1">
                <a:cs typeface="Arial" panose="020B0604020202020204" pitchFamily="34" charset="0"/>
              </a:rPr>
              <a:t>NearCast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CA4353-775B-BA46-A578-40F9EC8F4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19" y="1226635"/>
            <a:ext cx="7826298" cy="533028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cs typeface="Arial" panose="020B0604020202020204" pitchFamily="34" charset="0"/>
              </a:rPr>
              <a:t>NearCasts</a:t>
            </a:r>
            <a:r>
              <a:rPr lang="en-US" dirty="0">
                <a:cs typeface="Arial" panose="020B0604020202020204" pitchFamily="34" charset="0"/>
              </a:rPr>
              <a:t> increase the utility and benefit of satellite-based observations in operational forecasting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Allow forecasters to use </a:t>
            </a:r>
            <a:r>
              <a:rPr lang="en-US" i="1" dirty="0">
                <a:cs typeface="Arial" panose="020B0604020202020204" pitchFamily="34" charset="0"/>
              </a:rPr>
              <a:t>real-time</a:t>
            </a:r>
            <a:r>
              <a:rPr lang="en-US" dirty="0">
                <a:cs typeface="Arial" panose="020B0604020202020204" pitchFamily="34" charset="0"/>
              </a:rPr>
              <a:t> predictions of satellite-derived products directly -  not only through D/A</a:t>
            </a:r>
          </a:p>
          <a:p>
            <a:r>
              <a:rPr lang="en-US" dirty="0">
                <a:cs typeface="Arial" panose="020B0604020202020204" pitchFamily="34" charset="0"/>
              </a:rPr>
              <a:t>Satellites provide: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Frequently-updated measurements of temperature and moisture throughout the depth of the atmosphere</a:t>
            </a:r>
          </a:p>
          <a:p>
            <a:pPr lvl="2"/>
            <a:r>
              <a:rPr lang="en-US" i="1" dirty="0">
                <a:cs typeface="Arial" panose="020B0604020202020204" pitchFamily="34" charset="0"/>
              </a:rPr>
              <a:t>Over Sea </a:t>
            </a:r>
            <a:r>
              <a:rPr lang="en-US" i="1" u="sng" dirty="0">
                <a:cs typeface="Arial" panose="020B0604020202020204" pitchFamily="34" charset="0"/>
              </a:rPr>
              <a:t>and Land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High quality observations available over a large spatial expanse and at </a:t>
            </a:r>
            <a:r>
              <a:rPr lang="en-US" dirty="0" err="1">
                <a:cs typeface="Arial" panose="020B0604020202020204" pitchFamily="34" charset="0"/>
              </a:rPr>
              <a:t>asynoptic</a:t>
            </a:r>
            <a:r>
              <a:rPr lang="en-US" dirty="0">
                <a:cs typeface="Arial" panose="020B0604020202020204" pitchFamily="34" charset="0"/>
              </a:rPr>
              <a:t> times</a:t>
            </a:r>
          </a:p>
          <a:p>
            <a:pPr lvl="2"/>
            <a:r>
              <a:rPr lang="en-US" i="1" dirty="0">
                <a:cs typeface="Arial" panose="020B0604020202020204" pitchFamily="34" charset="0"/>
              </a:rPr>
              <a:t>Two sources through MTG in future (Sounder and Imager)</a:t>
            </a:r>
          </a:p>
          <a:p>
            <a:r>
              <a:rPr lang="en-US" dirty="0">
                <a:cs typeface="Arial" panose="020B0604020202020204" pitchFamily="34" charset="0"/>
              </a:rPr>
              <a:t>Forecasters use Real-time GEO data much more than POES</a:t>
            </a:r>
          </a:p>
          <a:p>
            <a:pPr lvl="1"/>
            <a:r>
              <a:rPr lang="en-US" i="1" dirty="0">
                <a:cs typeface="Arial" panose="020B0604020202020204" pitchFamily="34" charset="0"/>
              </a:rPr>
              <a:t>More continuous snapshot of changing atmosphere</a:t>
            </a:r>
          </a:p>
          <a:p>
            <a:pPr lvl="1"/>
            <a:r>
              <a:rPr lang="en-US" i="1" dirty="0">
                <a:cs typeface="Arial" panose="020B0604020202020204" pitchFamily="34" charset="0"/>
              </a:rPr>
              <a:t>High spatial resolution</a:t>
            </a:r>
          </a:p>
          <a:p>
            <a:pPr lvl="1"/>
            <a:r>
              <a:rPr lang="en-US" i="1" dirty="0">
                <a:cs typeface="Arial" panose="020B0604020202020204" pitchFamily="34" charset="0"/>
              </a:rPr>
              <a:t>But not available in cloudy areas</a:t>
            </a:r>
          </a:p>
        </p:txBody>
      </p:sp>
      <p:pic>
        <p:nvPicPr>
          <p:cNvPr id="6" name="Picture 5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313F9739-A44F-024C-B50A-4F071D18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625" y="730041"/>
            <a:ext cx="3248401" cy="3244645"/>
          </a:xfrm>
          <a:prstGeom prst="rect">
            <a:avLst/>
          </a:prstGeom>
        </p:spPr>
      </p:pic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40961A26-95FB-404A-9D7B-1E5D2C133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25" y="4187875"/>
            <a:ext cx="3248401" cy="21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23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1DE515-65D5-0FEF-57E3-BADD43D7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143000"/>
            <a:ext cx="9172578" cy="4342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A175F-B033-942F-3F7C-A28B948E0C23}"/>
              </a:ext>
            </a:extLst>
          </p:cNvPr>
          <p:cNvSpPr txBox="1"/>
          <p:nvPr/>
        </p:nvSpPr>
        <p:spPr>
          <a:xfrm>
            <a:off x="39111" y="5702976"/>
            <a:ext cx="1211035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Process of merging GEO ands LEO improves biases in mid-rangers but increases underestimates of TPW at highest values</a:t>
            </a:r>
          </a:p>
          <a:p>
            <a:pPr algn="ctr"/>
            <a:endParaRPr lang="en-US" dirty="0"/>
          </a:p>
          <a:p>
            <a:pPr algn="ctr"/>
            <a:r>
              <a:rPr lang="en-US" i="1" dirty="0">
                <a:solidFill>
                  <a:srgbClr val="C00000"/>
                </a:solidFill>
              </a:rPr>
              <a:t>Next step is to separate LEO and GEO errors, but </a:t>
            </a:r>
            <a:r>
              <a:rPr lang="en-US" sz="2400" b="1" i="1" dirty="0">
                <a:solidFill>
                  <a:srgbClr val="C00000"/>
                </a:solidFill>
                <a:latin typeface="Comic Sans MS" panose="030F0902030302020204" pitchFamily="66" charset="0"/>
              </a:rPr>
              <a:t>BOOM! </a:t>
            </a:r>
            <a:r>
              <a:rPr lang="en-US" i="1" dirty="0">
                <a:solidFill>
                  <a:srgbClr val="C00000"/>
                </a:solidFill>
              </a:rPr>
              <a:t>- </a:t>
            </a:r>
            <a:r>
              <a:rPr lang="en-US" b="1" i="1" u="sng" dirty="0">
                <a:solidFill>
                  <a:srgbClr val="C00000"/>
                </a:solidFill>
              </a:rPr>
              <a:t>major</a:t>
            </a:r>
            <a:r>
              <a:rPr lang="en-US" i="1" dirty="0">
                <a:solidFill>
                  <a:srgbClr val="C00000"/>
                </a:solidFill>
              </a:rPr>
              <a:t> computer failure – CPU, real-time and year-long archive lost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A3028-5BA1-8A33-5E3F-94DA16DABF6B}"/>
              </a:ext>
            </a:extLst>
          </p:cNvPr>
          <p:cNvSpPr txBox="1"/>
          <p:nvPr/>
        </p:nvSpPr>
        <p:spPr>
          <a:xfrm>
            <a:off x="435430" y="163285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Comparing overall Bias structures of GEO-only and GEO+LEO </a:t>
            </a:r>
            <a:r>
              <a:rPr lang="en-US" sz="2400" b="1" dirty="0" err="1"/>
              <a:t>NearCasts</a:t>
            </a:r>
            <a:endParaRPr lang="en-US" sz="2400" b="1" dirty="0"/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FFAB4D72-731A-37E4-5DF3-5A49C2C69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155024"/>
            <a:ext cx="9172578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16989-8975-8240-9609-103A0A4D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5943600" cy="4169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CBEFD-DF1B-9741-86D6-90701296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60320"/>
            <a:ext cx="5943600" cy="4169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E22E7E-C587-E841-B7FD-B76334C93988}"/>
              </a:ext>
            </a:extLst>
          </p:cNvPr>
          <p:cNvSpPr txBox="1"/>
          <p:nvPr/>
        </p:nvSpPr>
        <p:spPr>
          <a:xfrm>
            <a:off x="1267144" y="4427303"/>
            <a:ext cx="38629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Allows calculation of Parameters </a:t>
            </a:r>
          </a:p>
          <a:p>
            <a:pPr algn="ctr"/>
            <a:r>
              <a:rPr lang="en-US"/>
              <a:t>Integrated through Entire Troposphere:</a:t>
            </a:r>
          </a:p>
          <a:p>
            <a:pPr algn="ctr"/>
            <a:endParaRPr lang="en-US"/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b="1" u="sng"/>
              <a:t>Total Precipitable Water </a:t>
            </a:r>
            <a:endParaRPr lang="en-US" sz="1000" b="1" u="sng"/>
          </a:p>
          <a:p>
            <a:pPr marL="285750" indent="-285750" algn="ctr">
              <a:buFont typeface="Wingdings" pitchFamily="2" charset="2"/>
              <a:buChar char="ü"/>
            </a:pPr>
            <a:endParaRPr lang="en-US" sz="1000"/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/>
              <a:t>Conventional Stability Indices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9B142-6133-B94D-8DBB-BC4E123F08EE}"/>
              </a:ext>
            </a:extLst>
          </p:cNvPr>
          <p:cNvSpPr txBox="1"/>
          <p:nvPr/>
        </p:nvSpPr>
        <p:spPr>
          <a:xfrm>
            <a:off x="453024" y="465551"/>
            <a:ext cx="1075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GEO Only</a:t>
            </a:r>
          </a:p>
          <a:p>
            <a:pPr algn="ctr"/>
            <a:r>
              <a:rPr lang="en-US" b="1">
                <a:solidFill>
                  <a:schemeClr val="bg1"/>
                </a:solidFill>
                <a:highlight>
                  <a:srgbClr val="808080"/>
                </a:highlight>
              </a:rPr>
              <a:t>TPW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61D3D-B0EC-A146-8B93-E8C292B14E05}"/>
              </a:ext>
            </a:extLst>
          </p:cNvPr>
          <p:cNvSpPr txBox="1"/>
          <p:nvPr/>
        </p:nvSpPr>
        <p:spPr>
          <a:xfrm>
            <a:off x="6330944" y="2858022"/>
            <a:ext cx="1290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highlight>
                  <a:srgbClr val="808080"/>
                </a:highlight>
              </a:rPr>
              <a:t>GEO + </a:t>
            </a:r>
            <a:r>
              <a:rPr lang="en-US" err="1">
                <a:solidFill>
                  <a:schemeClr val="bg1"/>
                </a:solidFill>
                <a:highlight>
                  <a:srgbClr val="808080"/>
                </a:highlight>
              </a:rPr>
              <a:t>MiRS</a:t>
            </a: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  <a:p>
            <a:pPr algn="ctr"/>
            <a:r>
              <a:rPr lang="en-US" b="1">
                <a:solidFill>
                  <a:schemeClr val="bg1"/>
                </a:solidFill>
                <a:highlight>
                  <a:srgbClr val="808080"/>
                </a:highlight>
              </a:rPr>
              <a:t>TPW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D39BCB-B9B2-B845-8D59-EE85AFF1FF01}"/>
              </a:ext>
            </a:extLst>
          </p:cNvPr>
          <p:cNvSpPr txBox="1"/>
          <p:nvPr/>
        </p:nvSpPr>
        <p:spPr>
          <a:xfrm>
            <a:off x="6499223" y="350297"/>
            <a:ext cx="56927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New </a:t>
            </a:r>
            <a:r>
              <a:rPr lang="en-US" sz="2000" b="1" dirty="0" err="1"/>
              <a:t>NearCast</a:t>
            </a:r>
            <a:r>
              <a:rPr lang="en-US" sz="2000" b="1" dirty="0"/>
              <a:t> Formulation</a:t>
            </a:r>
          </a:p>
          <a:p>
            <a:pPr algn="ctr"/>
            <a:endParaRPr lang="en-US" dirty="0"/>
          </a:p>
          <a:p>
            <a:pPr marL="285750" indent="-285750" algn="ctr">
              <a:buFont typeface="Wingdings" pitchFamily="2" charset="2"/>
              <a:buChar char="ü"/>
            </a:pPr>
            <a:r>
              <a:rPr lang="en-US" dirty="0"/>
              <a:t>Sigma Coordinate</a:t>
            </a:r>
          </a:p>
          <a:p>
            <a:pPr marL="285750" indent="-285750" algn="ctr">
              <a:buFont typeface="Wingdings" pitchFamily="2" charset="2"/>
              <a:buChar char="ü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i="1" dirty="0"/>
              <a:t>Improves flow in areas of steep terrain and along coasts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i="1" dirty="0"/>
              <a:t>Allow Projections of Near-Surface Observations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CA73A-473E-1D48-9ACD-EEB55570EBAE}"/>
              </a:ext>
            </a:extLst>
          </p:cNvPr>
          <p:cNvSpPr txBox="1"/>
          <p:nvPr/>
        </p:nvSpPr>
        <p:spPr>
          <a:xfrm>
            <a:off x="1046595" y="6091196"/>
            <a:ext cx="441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2060"/>
                </a:solidFill>
              </a:rPr>
              <a:t>New tools comparing GPS-TPW observations permit real-time bias-corrections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CB6AB-B543-3F46-A887-DAC6F200662A}"/>
              </a:ext>
            </a:extLst>
          </p:cNvPr>
          <p:cNvSpPr txBox="1"/>
          <p:nvPr/>
        </p:nvSpPr>
        <p:spPr>
          <a:xfrm>
            <a:off x="6330944" y="282773"/>
            <a:ext cx="5780049" cy="2277547"/>
          </a:xfrm>
          <a:prstGeom prst="rect">
            <a:avLst/>
          </a:prstGeom>
          <a:noFill/>
          <a:ln w="25400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LEO Microwave Observations are useful for Nowcasting!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MiRS</a:t>
            </a:r>
            <a:r>
              <a:rPr lang="en-US" b="1" dirty="0"/>
              <a:t> fills in cloud gaps</a:t>
            </a:r>
            <a:endParaRPr lang="en-US" sz="8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𝝈-coordinate model reduces noise, adds lowest level obs. ands TPW, . . .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visualization tool improves integration of different data sources and reduces GOES random errors</a:t>
            </a:r>
          </a:p>
        </p:txBody>
      </p:sp>
    </p:spTree>
    <p:extLst>
      <p:ext uri="{BB962C8B-B14F-4D97-AF65-F5344CB8AC3E}">
        <p14:creationId xmlns:p14="http://schemas.microsoft.com/office/powerpoint/2010/main" val="2835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799606-B662-1D42-ABA6-E0BE512F1B56}"/>
              </a:ext>
            </a:extLst>
          </p:cNvPr>
          <p:cNvSpPr txBox="1"/>
          <p:nvPr/>
        </p:nvSpPr>
        <p:spPr>
          <a:xfrm>
            <a:off x="3359478" y="180208"/>
            <a:ext cx="5528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What more might we do with MTG?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AE174-7605-0347-8E17-83718BB1EEEC}"/>
              </a:ext>
            </a:extLst>
          </p:cNvPr>
          <p:cNvSpPr txBox="1"/>
          <p:nvPr/>
        </p:nvSpPr>
        <p:spPr>
          <a:xfrm>
            <a:off x="218118" y="437813"/>
            <a:ext cx="11755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rgbClr val="762B2D"/>
                </a:solidFill>
              </a:rPr>
              <a:t>A request:  </a:t>
            </a:r>
            <a:endParaRPr lang="en-US" sz="800" b="1" i="1" u="sng" dirty="0">
              <a:solidFill>
                <a:srgbClr val="762B2D"/>
              </a:solidFill>
            </a:endParaRPr>
          </a:p>
          <a:p>
            <a:endParaRPr lang="en-US" sz="800" u="sng" dirty="0">
              <a:solidFill>
                <a:srgbClr val="762B2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762B2D"/>
                </a:solidFill>
              </a:rPr>
              <a:t>Please</a:t>
            </a:r>
            <a:r>
              <a:rPr lang="en-US" sz="2000" dirty="0">
                <a:solidFill>
                  <a:srgbClr val="762B2D"/>
                </a:solidFill>
              </a:rPr>
              <a:t>, retain and disseminate operationally produced soundings from both MTG-IRS and –FCI</a:t>
            </a:r>
          </a:p>
          <a:p>
            <a:r>
              <a:rPr lang="en-US" sz="2000" dirty="0">
                <a:solidFill>
                  <a:srgbClr val="762B2D"/>
                </a:solidFill>
              </a:rPr>
              <a:t>		 </a:t>
            </a:r>
            <a:r>
              <a:rPr lang="en-US" sz="2000" i="1" u="sng" dirty="0">
                <a:solidFill>
                  <a:srgbClr val="762B2D"/>
                </a:solidFill>
              </a:rPr>
              <a:t>and</a:t>
            </a:r>
            <a:r>
              <a:rPr lang="en-US" sz="2000" dirty="0">
                <a:solidFill>
                  <a:srgbClr val="762B2D"/>
                </a:solidFill>
              </a:rPr>
              <a:t> make them easily available to the users and research/development communities!</a:t>
            </a:r>
            <a:endParaRPr lang="en-US" sz="800" dirty="0">
              <a:solidFill>
                <a:srgbClr val="762B2D"/>
              </a:solidFill>
            </a:endParaRPr>
          </a:p>
          <a:p>
            <a:endParaRPr lang="en-US" sz="800" dirty="0">
              <a:solidFill>
                <a:srgbClr val="762B2D"/>
              </a:solidFill>
            </a:endParaRPr>
          </a:p>
          <a:p>
            <a:pPr marL="3086100" lvl="6" indent="-342900">
              <a:buFont typeface="Wingdings" pitchFamily="2" charset="2"/>
              <a:buChar char="Ø"/>
            </a:pPr>
            <a:r>
              <a:rPr lang="en-US" i="1" dirty="0">
                <a:solidFill>
                  <a:srgbClr val="762B2D"/>
                </a:solidFill>
              </a:rPr>
              <a:t>This was not done during MSG GII product generation</a:t>
            </a:r>
            <a:r>
              <a:rPr lang="en-US" sz="2000" i="1" dirty="0">
                <a:solidFill>
                  <a:srgbClr val="762B2D"/>
                </a:solidFill>
              </a:rPr>
              <a:t>.</a:t>
            </a:r>
            <a:endParaRPr lang="en-US" sz="800" dirty="0">
              <a:solidFill>
                <a:srgbClr val="762B2D"/>
              </a:solidFill>
            </a:endParaRPr>
          </a:p>
          <a:p>
            <a:pPr marL="1257300" lvl="2" indent="-342900">
              <a:buFont typeface="Wingdings" pitchFamily="2" charset="2"/>
              <a:buChar char="Ø"/>
            </a:pPr>
            <a:endParaRPr lang="en-US" sz="800" dirty="0">
              <a:solidFill>
                <a:srgbClr val="762B2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62B2D"/>
                </a:solidFill>
              </a:rPr>
              <a:t>Make </a:t>
            </a:r>
            <a:r>
              <a:rPr lang="en-US" sz="2000" i="1" u="sng" dirty="0">
                <a:solidFill>
                  <a:srgbClr val="762B2D"/>
                </a:solidFill>
              </a:rPr>
              <a:t>real-time</a:t>
            </a:r>
            <a:r>
              <a:rPr lang="en-US" sz="2000" dirty="0">
                <a:solidFill>
                  <a:srgbClr val="762B2D"/>
                </a:solidFill>
              </a:rPr>
              <a:t> microwave products (e.g., </a:t>
            </a:r>
            <a:r>
              <a:rPr lang="en-US" sz="2000" dirty="0" err="1">
                <a:solidFill>
                  <a:srgbClr val="762B2D"/>
                </a:solidFill>
              </a:rPr>
              <a:t>MiRS</a:t>
            </a:r>
            <a:r>
              <a:rPr lang="en-US" sz="2000" dirty="0">
                <a:solidFill>
                  <a:srgbClr val="762B2D"/>
                </a:solidFill>
              </a:rPr>
              <a:t>) operational for NOAA and </a:t>
            </a:r>
            <a:r>
              <a:rPr lang="en-US" sz="2000" dirty="0" err="1">
                <a:solidFill>
                  <a:srgbClr val="762B2D"/>
                </a:solidFill>
              </a:rPr>
              <a:t>Metop</a:t>
            </a:r>
            <a:r>
              <a:rPr lang="en-US" sz="2000" dirty="0">
                <a:solidFill>
                  <a:srgbClr val="762B2D"/>
                </a:solidFill>
              </a:rPr>
              <a:t> satellites </a:t>
            </a:r>
          </a:p>
          <a:p>
            <a:pPr lvl="2"/>
            <a:r>
              <a:rPr lang="en-US" sz="2000" dirty="0">
                <a:solidFill>
                  <a:srgbClr val="762B2D"/>
                </a:solidFill>
              </a:rPr>
              <a:t>							for use in Nowcasting over Europe</a:t>
            </a:r>
            <a:endParaRPr lang="en-US" sz="2000" i="1" dirty="0">
              <a:solidFill>
                <a:srgbClr val="762B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C5B15-C3C8-F44F-B725-851141EF1168}"/>
              </a:ext>
            </a:extLst>
          </p:cNvPr>
          <p:cNvSpPr txBox="1"/>
          <p:nvPr/>
        </p:nvSpPr>
        <p:spPr>
          <a:xfrm>
            <a:off x="218118" y="2480522"/>
            <a:ext cx="118108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rgbClr val="002060"/>
              </a:solidFill>
            </a:endParaRPr>
          </a:p>
          <a:p>
            <a:r>
              <a:rPr lang="en-US" u="sng" dirty="0">
                <a:solidFill>
                  <a:srgbClr val="00133C"/>
                </a:solidFill>
              </a:rPr>
              <a:t>A Shopping list of Potential Additional </a:t>
            </a:r>
            <a:r>
              <a:rPr lang="en-US" u="sng" dirty="0" err="1">
                <a:solidFill>
                  <a:srgbClr val="00133C"/>
                </a:solidFill>
              </a:rPr>
              <a:t>NearCast</a:t>
            </a:r>
            <a:r>
              <a:rPr lang="en-US" u="sng" dirty="0">
                <a:solidFill>
                  <a:srgbClr val="00133C"/>
                </a:solidFill>
              </a:rPr>
              <a:t> Applications</a:t>
            </a:r>
            <a:r>
              <a:rPr lang="en-US" dirty="0">
                <a:solidFill>
                  <a:srgbClr val="00133C"/>
                </a:solidFill>
              </a:rPr>
              <a:t>:</a:t>
            </a:r>
            <a:endParaRPr lang="en-US" sz="800" dirty="0">
              <a:solidFill>
                <a:srgbClr val="00133C"/>
              </a:solidFill>
            </a:endParaRPr>
          </a:p>
          <a:p>
            <a:endParaRPr lang="en-US" sz="800" dirty="0">
              <a:solidFill>
                <a:srgbClr val="00133C"/>
              </a:solidFill>
            </a:endParaRPr>
          </a:p>
          <a:p>
            <a:r>
              <a:rPr lang="en-US" sz="800" i="1" dirty="0">
                <a:solidFill>
                  <a:srgbClr val="00133C"/>
                </a:solidFill>
              </a:rPr>
              <a:t>	</a:t>
            </a:r>
            <a:r>
              <a:rPr lang="en-US" i="1" dirty="0">
                <a:solidFill>
                  <a:srgbClr val="00133C"/>
                </a:solidFill>
              </a:rPr>
              <a:t>Remember:  Although retrievals from FCI will not be as accurate as IRS, they will be very important to describe 	horizontal moisture variations prior to storm development.</a:t>
            </a:r>
            <a:endParaRPr lang="en-US" sz="800" i="1" dirty="0">
              <a:solidFill>
                <a:srgbClr val="00133C"/>
              </a:solidFill>
            </a:endParaRPr>
          </a:p>
          <a:p>
            <a:endParaRPr lang="en-US" sz="800" dirty="0">
              <a:solidFill>
                <a:srgbClr val="00133C"/>
              </a:solidFill>
            </a:endParaRPr>
          </a:p>
          <a:p>
            <a:r>
              <a:rPr lang="en-US" dirty="0">
                <a:solidFill>
                  <a:srgbClr val="00133C"/>
                </a:solidFill>
              </a:rPr>
              <a:t>Might forecasters benefit from transforming other MTG/LEO ’clear air’ observations/products into forecasts?</a:t>
            </a:r>
            <a:endParaRPr lang="en-US" sz="800" dirty="0">
              <a:solidFill>
                <a:srgbClr val="00133C"/>
              </a:solidFill>
            </a:endParaRPr>
          </a:p>
          <a:p>
            <a:endParaRPr lang="en-US" sz="800" dirty="0">
              <a:solidFill>
                <a:srgbClr val="00133C"/>
              </a:solidFill>
            </a:endParaRPr>
          </a:p>
          <a:p>
            <a:r>
              <a:rPr lang="en-US" sz="800" dirty="0">
                <a:solidFill>
                  <a:srgbClr val="00133C"/>
                </a:solidFill>
              </a:rPr>
              <a:t>	</a:t>
            </a:r>
            <a:r>
              <a:rPr lang="en-US" dirty="0">
                <a:solidFill>
                  <a:srgbClr val="00133C"/>
                </a:solidFill>
              </a:rPr>
              <a:t>☛ Forecast ‘Clear-air’ RGBs by producing </a:t>
            </a:r>
            <a:r>
              <a:rPr lang="en-US" dirty="0" err="1">
                <a:solidFill>
                  <a:srgbClr val="00133C"/>
                </a:solidFill>
              </a:rPr>
              <a:t>NearCasts</a:t>
            </a:r>
            <a:r>
              <a:rPr lang="en-US" dirty="0">
                <a:solidFill>
                  <a:srgbClr val="00133C"/>
                </a:solidFill>
              </a:rPr>
              <a:t> of GEO radiances? ( </a:t>
            </a:r>
            <a:r>
              <a:rPr lang="en-US" i="1" dirty="0">
                <a:solidFill>
                  <a:srgbClr val="00133C"/>
                </a:solidFill>
              </a:rPr>
              <a:t>See example at EUMETSAT Conference </a:t>
            </a:r>
            <a:r>
              <a:rPr lang="en-US" dirty="0">
                <a:solidFill>
                  <a:srgbClr val="00133C"/>
                </a:solidFill>
              </a:rPr>
              <a:t>)</a:t>
            </a:r>
            <a:endParaRPr lang="en-US" sz="800" i="1" dirty="0">
              <a:solidFill>
                <a:srgbClr val="00133C"/>
              </a:solidFill>
            </a:endParaRPr>
          </a:p>
          <a:p>
            <a:endParaRPr lang="en-US" sz="800" dirty="0">
              <a:solidFill>
                <a:srgbClr val="00133C"/>
              </a:solidFill>
            </a:endParaRPr>
          </a:p>
          <a:p>
            <a:r>
              <a:rPr lang="en-US" dirty="0">
                <a:solidFill>
                  <a:srgbClr val="00133C"/>
                </a:solidFill>
              </a:rPr>
              <a:t>Evaluating vertical structures for IRS over Europe will be hampered by lack of off-time AMDAR WV observations.  Consider using </a:t>
            </a:r>
            <a:r>
              <a:rPr lang="en-US" dirty="0" err="1">
                <a:solidFill>
                  <a:srgbClr val="00133C"/>
                </a:solidFill>
              </a:rPr>
              <a:t>Metop</a:t>
            </a:r>
            <a:r>
              <a:rPr lang="en-US" dirty="0">
                <a:solidFill>
                  <a:srgbClr val="00133C"/>
                </a:solidFill>
              </a:rPr>
              <a:t> products generated with IRS algorithm over US as a transfer mechanism for determining and updating bias corrections for IRS over Europe</a:t>
            </a:r>
            <a:endParaRPr lang="en-US" sz="800" dirty="0">
              <a:solidFill>
                <a:srgbClr val="00133C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800" dirty="0">
              <a:solidFill>
                <a:srgbClr val="00133C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i="1" dirty="0">
                <a:solidFill>
                  <a:srgbClr val="00133C"/>
                </a:solidFill>
              </a:rPr>
              <a:t>Persisting question:  How can non-EU scientists continue and get more involved in MTG developments?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85E78-D786-374F-91D6-89D8FB477026}"/>
              </a:ext>
            </a:extLst>
          </p:cNvPr>
          <p:cNvSpPr txBox="1"/>
          <p:nvPr/>
        </p:nvSpPr>
        <p:spPr>
          <a:xfrm>
            <a:off x="1531725" y="6122664"/>
            <a:ext cx="8460458" cy="461665"/>
          </a:xfrm>
          <a:prstGeom prst="rect">
            <a:avLst/>
          </a:prstGeom>
          <a:noFill/>
          <a:ln w="38100" cmpd="thickThin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62B2D"/>
                </a:solidFill>
              </a:rPr>
              <a:t>Thanks for your attention and I wish I could have been with you !</a:t>
            </a:r>
          </a:p>
        </p:txBody>
      </p:sp>
    </p:spTree>
    <p:extLst>
      <p:ext uri="{BB962C8B-B14F-4D97-AF65-F5344CB8AC3E}">
        <p14:creationId xmlns:p14="http://schemas.microsoft.com/office/powerpoint/2010/main" val="19501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7787-9189-B04E-832D-58DA5768B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79" y="78047"/>
            <a:ext cx="10515600" cy="849054"/>
          </a:xfrm>
        </p:spPr>
        <p:txBody>
          <a:bodyPr/>
          <a:lstStyle/>
          <a:p>
            <a:r>
              <a:rPr lang="en-US" dirty="0"/>
              <a:t>What is the </a:t>
            </a:r>
            <a:r>
              <a:rPr lang="en-US" dirty="0" err="1"/>
              <a:t>NearCast</a:t>
            </a:r>
            <a:r>
              <a:rPr lang="en-US" dirty="0"/>
              <a:t> System?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C4950A-E235-C041-8269-00B1582EF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28700"/>
            <a:ext cx="8445499" cy="58293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002060"/>
                </a:solidFill>
              </a:rPr>
              <a:t>Observationally-driven </a:t>
            </a:r>
            <a:r>
              <a:rPr lang="en-US" sz="3200" dirty="0" err="1">
                <a:solidFill>
                  <a:srgbClr val="002060"/>
                </a:solidFill>
              </a:rPr>
              <a:t>Lagrangian</a:t>
            </a:r>
            <a:r>
              <a:rPr lang="en-US" sz="3200" dirty="0">
                <a:solidFill>
                  <a:srgbClr val="002060"/>
                </a:solidFill>
              </a:rPr>
              <a:t> model that provides 9-hr projections of satellite temperature and moisture data to support high impact weather forecasts</a:t>
            </a:r>
          </a:p>
          <a:p>
            <a:pPr>
              <a:lnSpc>
                <a:spcPct val="120000"/>
              </a:lnSpc>
            </a:pPr>
            <a:r>
              <a:rPr lang="en-US" dirty="0"/>
              <a:t>Provides forecasters with enhanced near-term situational awareness using frequently-updated </a:t>
            </a:r>
            <a:r>
              <a:rPr lang="en-US" dirty="0" err="1"/>
              <a:t>asynoptic</a:t>
            </a:r>
            <a:r>
              <a:rPr lang="en-US" dirty="0"/>
              <a:t> measurements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Originally developed using geostationary-based profiles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Retains spatially gradients and extremes in moisture variable important for situational awareness</a:t>
            </a:r>
          </a:p>
          <a:p>
            <a:pPr>
              <a:lnSpc>
                <a:spcPct val="120000"/>
              </a:lnSpc>
            </a:pPr>
            <a:r>
              <a:rPr lang="en-US" dirty="0"/>
              <a:t>Extremely fast:  Forecast refreshes are available within minutes of satellite retrieval updates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i="1" u="sng" dirty="0"/>
              <a:t>NEW</a:t>
            </a:r>
            <a:r>
              <a:rPr lang="en-US" b="1" i="1" dirty="0"/>
              <a:t>:  </a:t>
            </a:r>
            <a:r>
              <a:rPr lang="en-US" dirty="0"/>
              <a:t>Total Precipitable Water and Equivalent Potential Temperature are available for 3 sigma layers 1.0-0.9, 0.9-0.7 and 0.7-0.3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Correspond to peaks in moisture weighting function from GOES, MSG and MTG Imager</a:t>
            </a:r>
          </a:p>
          <a:p>
            <a:pPr lvl="1">
              <a:lnSpc>
                <a:spcPct val="120000"/>
              </a:lnSpc>
              <a:buFont typeface="System Font Regular"/>
              <a:buChar char="+"/>
            </a:pPr>
            <a:r>
              <a:rPr lang="en-US" dirty="0"/>
              <a:t>Account for topography</a:t>
            </a:r>
          </a:p>
          <a:p>
            <a:pPr>
              <a:lnSpc>
                <a:spcPct val="120000"/>
              </a:lnSpc>
            </a:pPr>
            <a:r>
              <a:rPr lang="en-US" dirty="0"/>
              <a:t>The quantities can then be used to predict fundamental stability and moisture parameters, such as TPW, LI, CAPE, etc.</a:t>
            </a:r>
          </a:p>
          <a:p>
            <a:pPr>
              <a:lnSpc>
                <a:spcPct val="120000"/>
              </a:lnSpc>
            </a:pPr>
            <a:r>
              <a:rPr lang="en-US" i="1" dirty="0">
                <a:solidFill>
                  <a:srgbClr val="002060"/>
                </a:solidFill>
              </a:rPr>
              <a:t>Fosters validations using off-time observations of integrated variables (e.g., TPW)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4659D-C7C5-AB48-9B46-0EE59A91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653" y="1729578"/>
            <a:ext cx="3274027" cy="3648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AE213-15FD-C54F-B6CE-3FBCE85291CE}"/>
              </a:ext>
            </a:extLst>
          </p:cNvPr>
          <p:cNvSpPr txBox="1"/>
          <p:nvPr/>
        </p:nvSpPr>
        <p:spPr>
          <a:xfrm>
            <a:off x="8636000" y="5461000"/>
            <a:ext cx="328930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Recent application using SEVIRI over Lake Victoria</a:t>
            </a:r>
          </a:p>
        </p:txBody>
      </p:sp>
    </p:spTree>
    <p:extLst>
      <p:ext uri="{BB962C8B-B14F-4D97-AF65-F5344CB8AC3E}">
        <p14:creationId xmlns:p14="http://schemas.microsoft.com/office/powerpoint/2010/main" val="358399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5C00-CF9D-8244-B0ED-5C24E389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11125"/>
            <a:ext cx="10515600" cy="917575"/>
          </a:xfrm>
        </p:spPr>
        <p:txBody>
          <a:bodyPr/>
          <a:lstStyle/>
          <a:p>
            <a:r>
              <a:rPr lang="en-US" dirty="0"/>
              <a:t>How is a </a:t>
            </a:r>
            <a:r>
              <a:rPr lang="en-US" dirty="0" err="1"/>
              <a:t>NearCast</a:t>
            </a:r>
            <a:r>
              <a:rPr lang="en-US" dirty="0"/>
              <a:t> produced?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AA8DA-2E85-7C48-8C07-24879D743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079500"/>
            <a:ext cx="7226300" cy="56628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Latest satellite observations are ingested</a:t>
            </a:r>
          </a:p>
          <a:p>
            <a:pPr lvl="1"/>
            <a:r>
              <a:rPr lang="en-US" i="1" dirty="0"/>
              <a:t>Temperature, mixing ratio (from RH, if ABI) and pressure</a:t>
            </a:r>
          </a:p>
          <a:p>
            <a:r>
              <a:rPr lang="en-US" dirty="0"/>
              <a:t>Hourly GFS fields are interpolated from 0.25</a:t>
            </a:r>
            <a:r>
              <a:rPr lang="en-US" baseline="30000" dirty="0"/>
              <a:t>o</a:t>
            </a:r>
            <a:r>
              <a:rPr lang="en-US" dirty="0"/>
              <a:t> grids to satellite observation location</a:t>
            </a:r>
          </a:p>
          <a:p>
            <a:pPr lvl="1"/>
            <a:r>
              <a:rPr lang="en-US" i="1" dirty="0"/>
              <a:t>Provides initial winds and dynamic forcing for 9-hr projections of every satellite retrieval layer</a:t>
            </a:r>
          </a:p>
          <a:p>
            <a:r>
              <a:rPr lang="en-US" dirty="0"/>
              <a:t>Each satellite observation is then projected forward in time and space </a:t>
            </a:r>
            <a:r>
              <a:rPr lang="en-US" i="1" dirty="0"/>
              <a:t>along terrain-following sigma surfaces </a:t>
            </a:r>
          </a:p>
          <a:p>
            <a:pPr lvl="1"/>
            <a:r>
              <a:rPr lang="en-US" sz="2600" i="1" dirty="0"/>
              <a:t>Observations move over time as trajectories</a:t>
            </a:r>
          </a:p>
          <a:p>
            <a:pPr lvl="1"/>
            <a:r>
              <a:rPr lang="en-US" i="1" dirty="0"/>
              <a:t>Trace Conservative quantities [including Potential Temperature (</a:t>
            </a:r>
            <a:r>
              <a:rPr lang="en-US" dirty="0" err="1"/>
              <a:t>θ</a:t>
            </a:r>
            <a:r>
              <a:rPr lang="en-US" i="1" dirty="0"/>
              <a:t>) , Layer Precipitable Water (LPW) and Equivalent Potential Temperature (</a:t>
            </a:r>
            <a:r>
              <a:rPr lang="en-US" dirty="0" err="1"/>
              <a:t>θ</a:t>
            </a:r>
            <a:r>
              <a:rPr lang="en-US" baseline="-25000" dirty="0" err="1"/>
              <a:t>e</a:t>
            </a:r>
            <a:r>
              <a:rPr lang="en-US" i="1" dirty="0"/>
              <a:t>)] in each layer</a:t>
            </a:r>
          </a:p>
          <a:p>
            <a:pPr marL="457200" lvl="1" indent="0">
              <a:buNone/>
            </a:pPr>
            <a:endParaRPr lang="en-US" sz="2600" i="1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5C2DE3F-744B-DC4A-BE88-27C1C79CC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81" b="4277"/>
          <a:stretch/>
        </p:blipFill>
        <p:spPr>
          <a:xfrm>
            <a:off x="7477407" y="1418144"/>
            <a:ext cx="4322231" cy="2701866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978E460-5A66-5E47-BE56-58C5CF215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46" y="4192436"/>
            <a:ext cx="3176554" cy="24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759128-0F5B-7243-90F4-81FFD5CF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11125"/>
            <a:ext cx="10515600" cy="917575"/>
          </a:xfrm>
        </p:spPr>
        <p:txBody>
          <a:bodyPr/>
          <a:lstStyle/>
          <a:p>
            <a:r>
              <a:rPr lang="en-US" dirty="0"/>
              <a:t>Geostationary Roots and Issues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F379DC-9B8C-904A-83EE-05BBCF484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977900"/>
            <a:ext cx="6236214" cy="444126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NearCasts</a:t>
            </a:r>
            <a:r>
              <a:rPr lang="en-US" dirty="0"/>
              <a:t> were originally developed to work with GEO-based data sets</a:t>
            </a:r>
          </a:p>
          <a:p>
            <a:r>
              <a:rPr lang="en-US" dirty="0"/>
              <a:t>Favorably evaluated, but two issues have been voiced often in feedback: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>
                <a:solidFill>
                  <a:srgbClr val="762B2D"/>
                </a:solidFill>
              </a:rPr>
              <a:t>Desire for more information near the earth’s surface, 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>
                <a:solidFill>
                  <a:srgbClr val="762B2D"/>
                </a:solidFill>
              </a:rPr>
              <a:t>The GEO-only </a:t>
            </a:r>
            <a:r>
              <a:rPr lang="en-US" i="1" dirty="0" err="1">
                <a:solidFill>
                  <a:srgbClr val="762B2D"/>
                </a:solidFill>
              </a:rPr>
              <a:t>NearCast</a:t>
            </a:r>
            <a:r>
              <a:rPr lang="en-US" i="1" dirty="0">
                <a:solidFill>
                  <a:srgbClr val="762B2D"/>
                </a:solidFill>
              </a:rPr>
              <a:t> provide NO information available in cloudy areas</a:t>
            </a:r>
          </a:p>
          <a:p>
            <a:pPr marL="914400" lvl="1" indent="-457200">
              <a:buFont typeface="+mj-lt"/>
              <a:buAutoNum type="arabicPeriod"/>
            </a:pPr>
            <a:endParaRPr lang="en-US" i="1" dirty="0">
              <a:solidFill>
                <a:srgbClr val="762B2D"/>
              </a:solidFill>
            </a:endParaRP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Including </a:t>
            </a:r>
            <a:r>
              <a:rPr lang="en-US" i="1" dirty="0" err="1">
                <a:solidFill>
                  <a:srgbClr val="002060"/>
                </a:solidFill>
              </a:rPr>
              <a:t>NearCast</a:t>
            </a:r>
            <a:r>
              <a:rPr lang="en-US" i="1" dirty="0">
                <a:solidFill>
                  <a:srgbClr val="002060"/>
                </a:solidFill>
              </a:rPr>
              <a:t> forward projection of earlier GEO data reduces gaps by ~20%, but that alone is not sufficient</a:t>
            </a:r>
          </a:p>
        </p:txBody>
      </p:sp>
      <p:pic>
        <p:nvPicPr>
          <p:cNvPr id="6" name="Picture 5" descr="Surface chart&#10;&#10;Description automatically generated">
            <a:extLst>
              <a:ext uri="{FF2B5EF4-FFF2-40B4-BE49-F238E27FC236}">
                <a16:creationId xmlns:a16="http://schemas.microsoft.com/office/drawing/2014/main" id="{D92FBEF2-94A6-E64E-8E2B-936F8B974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834" y="2228341"/>
            <a:ext cx="5289918" cy="37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B716E7-50FB-ED4F-A90B-52FC562C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11125"/>
            <a:ext cx="10515600" cy="917575"/>
          </a:xfrm>
        </p:spPr>
        <p:txBody>
          <a:bodyPr/>
          <a:lstStyle/>
          <a:p>
            <a:r>
              <a:rPr lang="en-US" dirty="0"/>
              <a:t>Geostationary Roots and Issues</a:t>
            </a:r>
          </a:p>
        </p:txBody>
      </p:sp>
      <p:pic>
        <p:nvPicPr>
          <p:cNvPr id="6" name="Picture 5" descr="Surface chart&#10;&#10;Description automatically generated">
            <a:extLst>
              <a:ext uri="{FF2B5EF4-FFF2-40B4-BE49-F238E27FC236}">
                <a16:creationId xmlns:a16="http://schemas.microsoft.com/office/drawing/2014/main" id="{BA46AF1E-04A4-D440-9FCF-797A6A02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834" y="2228341"/>
            <a:ext cx="5289918" cy="370935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6DEA060-038B-9746-8912-F82AC5BCD239}"/>
              </a:ext>
            </a:extLst>
          </p:cNvPr>
          <p:cNvSpPr/>
          <p:nvPr/>
        </p:nvSpPr>
        <p:spPr>
          <a:xfrm rot="5400000">
            <a:off x="9416771" y="1562793"/>
            <a:ext cx="183891" cy="1777530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5026AA-1757-F747-8422-9AA4E8F0834D}"/>
              </a:ext>
            </a:extLst>
          </p:cNvPr>
          <p:cNvSpPr/>
          <p:nvPr/>
        </p:nvSpPr>
        <p:spPr>
          <a:xfrm rot="3197467">
            <a:off x="7172288" y="2052928"/>
            <a:ext cx="408446" cy="1722048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C10041F6-F2C1-7448-8DD4-5BED65F48964}"/>
              </a:ext>
            </a:extLst>
          </p:cNvPr>
          <p:cNvSpPr/>
          <p:nvPr/>
        </p:nvSpPr>
        <p:spPr>
          <a:xfrm>
            <a:off x="7715019" y="3512389"/>
            <a:ext cx="1043796" cy="849702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A569028-8421-6E40-9209-759BFE49982E}"/>
              </a:ext>
            </a:extLst>
          </p:cNvPr>
          <p:cNvSpPr/>
          <p:nvPr/>
        </p:nvSpPr>
        <p:spPr>
          <a:xfrm>
            <a:off x="9523562" y="2894163"/>
            <a:ext cx="1043796" cy="849702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454E207-9745-DF4E-98D7-DB08CDC6B205}"/>
              </a:ext>
            </a:extLst>
          </p:cNvPr>
          <p:cNvSpPr/>
          <p:nvPr/>
        </p:nvSpPr>
        <p:spPr>
          <a:xfrm>
            <a:off x="8758816" y="3937240"/>
            <a:ext cx="1946950" cy="1195477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9EC6DFB-D059-9146-B7B6-162023DEABF9}"/>
              </a:ext>
            </a:extLst>
          </p:cNvPr>
          <p:cNvSpPr/>
          <p:nvPr/>
        </p:nvSpPr>
        <p:spPr>
          <a:xfrm>
            <a:off x="11428977" y="3040902"/>
            <a:ext cx="408446" cy="1722048"/>
          </a:xfrm>
          <a:prstGeom prst="cloud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406430-91FC-BA4F-B548-5E241A4E7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977900"/>
            <a:ext cx="6236214" cy="4441265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NearCasts</a:t>
            </a:r>
            <a:r>
              <a:rPr lang="en-US" dirty="0"/>
              <a:t> were originally developed to work with GEO-based data sets</a:t>
            </a:r>
          </a:p>
          <a:p>
            <a:r>
              <a:rPr lang="en-US" dirty="0"/>
              <a:t>Favorably evaluated, but two issues have been voiced often in feedback: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>
                <a:solidFill>
                  <a:srgbClr val="762B2D"/>
                </a:solidFill>
              </a:rPr>
              <a:t>Desire for more information near the earth’s surface, 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>
                <a:solidFill>
                  <a:srgbClr val="762B2D"/>
                </a:solidFill>
              </a:rPr>
              <a:t>The GEO-only </a:t>
            </a:r>
            <a:r>
              <a:rPr lang="en-US" i="1" dirty="0" err="1">
                <a:solidFill>
                  <a:srgbClr val="762B2D"/>
                </a:solidFill>
              </a:rPr>
              <a:t>NearCast</a:t>
            </a:r>
            <a:r>
              <a:rPr lang="en-US" i="1" dirty="0">
                <a:solidFill>
                  <a:srgbClr val="762B2D"/>
                </a:solidFill>
              </a:rPr>
              <a:t> provide NO information available in cloudy areas</a:t>
            </a:r>
          </a:p>
          <a:p>
            <a:pPr marL="914400" lvl="1" indent="-457200">
              <a:buFont typeface="+mj-lt"/>
              <a:buAutoNum type="arabicPeriod"/>
            </a:pPr>
            <a:endParaRPr lang="en-US" i="1" dirty="0">
              <a:solidFill>
                <a:srgbClr val="762B2D"/>
              </a:solidFill>
            </a:endParaRP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Including </a:t>
            </a:r>
            <a:r>
              <a:rPr lang="en-US" i="1" dirty="0" err="1">
                <a:solidFill>
                  <a:srgbClr val="002060"/>
                </a:solidFill>
              </a:rPr>
              <a:t>NearCast</a:t>
            </a:r>
            <a:r>
              <a:rPr lang="en-US" i="1" dirty="0">
                <a:solidFill>
                  <a:srgbClr val="002060"/>
                </a:solidFill>
              </a:rPr>
              <a:t> forward projection of earlier GEO data reduces gaps by ~20%, but that alone is not sufficient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364752-A471-5445-B31E-F4498A1219E5}"/>
              </a:ext>
            </a:extLst>
          </p:cNvPr>
          <p:cNvSpPr txBox="1">
            <a:spLocks/>
          </p:cNvSpPr>
          <p:nvPr/>
        </p:nvSpPr>
        <p:spPr>
          <a:xfrm>
            <a:off x="290955" y="5276817"/>
            <a:ext cx="6087543" cy="1257487"/>
          </a:xfrm>
          <a:prstGeom prst="rect">
            <a:avLst/>
          </a:prstGeom>
          <a:ln w="19050">
            <a:solidFill>
              <a:srgbClr val="762B2D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ü"/>
            </a:pPr>
            <a:r>
              <a:rPr lang="en-US" sz="2600" dirty="0"/>
              <a:t>A new approach was needed to mitigate data-voids in cloudy regions and provide more consistent coverage</a:t>
            </a:r>
          </a:p>
        </p:txBody>
      </p:sp>
    </p:spTree>
    <p:extLst>
      <p:ext uri="{BB962C8B-B14F-4D97-AF65-F5344CB8AC3E}">
        <p14:creationId xmlns:p14="http://schemas.microsoft.com/office/powerpoint/2010/main" val="313587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23B7-B652-9745-BBB1-9C394E98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98425"/>
            <a:ext cx="11049000" cy="841375"/>
          </a:xfrm>
        </p:spPr>
        <p:txBody>
          <a:bodyPr>
            <a:normAutofit fontScale="90000"/>
          </a:bodyPr>
          <a:lstStyle/>
          <a:p>
            <a:r>
              <a:rPr lang="en-US" dirty="0"/>
              <a:t>Adding </a:t>
            </a:r>
            <a:r>
              <a:rPr lang="en-US" sz="4900" dirty="0"/>
              <a:t>Microwave</a:t>
            </a:r>
            <a:r>
              <a:rPr lang="en-US" dirty="0"/>
              <a:t> Observations from Polar Orbiters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26FA7-0529-0443-A205-DDDF819DC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50900"/>
            <a:ext cx="7070603" cy="60071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Microwave (MW) observations can ‘see’ through clouds and have the potential to fill in cloudy gaps, but </a:t>
            </a:r>
            <a:r>
              <a:rPr lang="en-US" i="1" dirty="0"/>
              <a:t>only available from low-earth orbit (LEO) platforms</a:t>
            </a:r>
          </a:p>
          <a:p>
            <a:pPr lvl="1">
              <a:lnSpc>
                <a:spcPct val="120000"/>
              </a:lnSpc>
            </a:pPr>
            <a:r>
              <a:rPr lang="en-US" u="sng" dirty="0"/>
              <a:t>Real-time</a:t>
            </a:r>
            <a:r>
              <a:rPr lang="en-US" dirty="0"/>
              <a:t> data limited to areas with Direct Broadcast (DB) antennae 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Data latency can range from several minutes to over an hour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Always arrive later than most recent  GEO data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Lower temporal/spatial resolution than GEO-based measurements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Coarser spatial resolution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2060"/>
                </a:solidFill>
              </a:rPr>
              <a:t>But, something is </a:t>
            </a:r>
            <a:r>
              <a:rPr lang="en-US" i="1" dirty="0">
                <a:solidFill>
                  <a:srgbClr val="002060"/>
                </a:solidFill>
              </a:rPr>
              <a:t>much</a:t>
            </a:r>
            <a:r>
              <a:rPr lang="en-US" dirty="0">
                <a:solidFill>
                  <a:srgbClr val="002060"/>
                </a:solidFill>
              </a:rPr>
              <a:t> better than nothing!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MiRS</a:t>
            </a:r>
            <a:r>
              <a:rPr lang="en-US" dirty="0"/>
              <a:t> data have been chosen as our MW profile data source</a:t>
            </a:r>
          </a:p>
          <a:p>
            <a:pPr lvl="1">
              <a:lnSpc>
                <a:spcPct val="120000"/>
              </a:lnSpc>
            </a:pPr>
            <a:r>
              <a:rPr lang="en-US" b="1" i="1" u="sng" dirty="0"/>
              <a:t>Lowest product latency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Highest spatial resolution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Contains multiple LEO platforms with consistent QC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Suomi-NPP, NOAA-19/20, </a:t>
            </a:r>
            <a:r>
              <a:rPr lang="en-US" dirty="0" err="1"/>
              <a:t>Metop</a:t>
            </a:r>
            <a:r>
              <a:rPr lang="en-US" dirty="0"/>
              <a:t>-A/B/C, etc.</a:t>
            </a:r>
          </a:p>
          <a:p>
            <a:pPr lvl="1">
              <a:lnSpc>
                <a:spcPct val="120000"/>
              </a:lnSpc>
            </a:pPr>
            <a:r>
              <a:rPr lang="en-US" i="1" dirty="0" err="1"/>
              <a:t>MiRS</a:t>
            </a:r>
            <a:r>
              <a:rPr lang="en-US" i="1" dirty="0"/>
              <a:t> observations are assembled into valid-time files corresponding with half-hourly GEO-</a:t>
            </a:r>
            <a:r>
              <a:rPr lang="en-US" i="1" dirty="0" err="1"/>
              <a:t>NearCast</a:t>
            </a:r>
            <a:r>
              <a:rPr lang="en-US" i="1" dirty="0"/>
              <a:t> run times and combined with existing GEO trajectories</a:t>
            </a: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C29A9F05-B6AE-B643-AA53-A3CEFA410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23" y="1315720"/>
            <a:ext cx="4444327" cy="44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168235C-EB14-CF4D-95BA-F15DB72D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26216" y="4041241"/>
            <a:ext cx="7628966" cy="27420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63CA39-14D8-3C42-8E1C-7FF2329A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51616" y="877114"/>
            <a:ext cx="7628966" cy="2742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A578EE-2485-1B4C-8465-0DE3C86A7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7"/>
          <a:stretch/>
        </p:blipFill>
        <p:spPr>
          <a:xfrm>
            <a:off x="470648" y="4343400"/>
            <a:ext cx="3657600" cy="2173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F62837-25CA-3E4F-BB3A-5FC77BEF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0648" y="1390255"/>
            <a:ext cx="3657601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D3C3C-E4A2-EE45-903E-2A667800C8FA}"/>
              </a:ext>
            </a:extLst>
          </p:cNvPr>
          <p:cNvSpPr txBox="1"/>
          <p:nvPr/>
        </p:nvSpPr>
        <p:spPr>
          <a:xfrm>
            <a:off x="470648" y="155842"/>
            <a:ext cx="1113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Hazardous Weather Example:  14 July 2021 Iowa Severe Weather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24409-CBD9-E841-BEAA-9F3DC53C3827}"/>
              </a:ext>
            </a:extLst>
          </p:cNvPr>
          <p:cNvSpPr txBox="1"/>
          <p:nvPr/>
        </p:nvSpPr>
        <p:spPr>
          <a:xfrm>
            <a:off x="838200" y="914400"/>
            <a:ext cx="236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2200 UTC 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6E3E87-F3FB-D24C-AA56-1457847936C0}"/>
              </a:ext>
            </a:extLst>
          </p:cNvPr>
          <p:cNvSpPr txBox="1"/>
          <p:nvPr/>
        </p:nvSpPr>
        <p:spPr>
          <a:xfrm>
            <a:off x="4394200" y="2755900"/>
            <a:ext cx="3631379" cy="36933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4-hr GEO-only </a:t>
            </a:r>
            <a:r>
              <a:rPr lang="en-US" dirty="0" err="1"/>
              <a:t>NearCast</a:t>
            </a:r>
            <a:r>
              <a:rPr lang="en-US" dirty="0"/>
              <a:t> for 2200UTC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D46425-8162-2944-9BB6-331A696F4291}"/>
              </a:ext>
            </a:extLst>
          </p:cNvPr>
          <p:cNvSpPr txBox="1"/>
          <p:nvPr/>
        </p:nvSpPr>
        <p:spPr>
          <a:xfrm>
            <a:off x="8204200" y="2755900"/>
            <a:ext cx="3721100" cy="36933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4-hr </a:t>
            </a:r>
            <a:r>
              <a:rPr lang="en-US" dirty="0" err="1"/>
              <a:t>GEO+MiRS</a:t>
            </a:r>
            <a:r>
              <a:rPr lang="en-US" dirty="0"/>
              <a:t> </a:t>
            </a:r>
            <a:r>
              <a:rPr lang="en-US" dirty="0" err="1"/>
              <a:t>NearCast</a:t>
            </a:r>
            <a:r>
              <a:rPr lang="en-US" dirty="0"/>
              <a:t> for 2200UTC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27FFA-DE5B-4443-A92A-47992EE1D8D7}"/>
              </a:ext>
            </a:extLst>
          </p:cNvPr>
          <p:cNvSpPr txBox="1"/>
          <p:nvPr/>
        </p:nvSpPr>
        <p:spPr>
          <a:xfrm>
            <a:off x="7175500" y="546100"/>
            <a:ext cx="173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Pseudo-Stability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A00804-354D-8B4E-84CD-AFE3813A8FB1}"/>
              </a:ext>
            </a:extLst>
          </p:cNvPr>
          <p:cNvSpPr txBox="1"/>
          <p:nvPr/>
        </p:nvSpPr>
        <p:spPr>
          <a:xfrm>
            <a:off x="6985000" y="3708400"/>
            <a:ext cx="247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Total Precipitable 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CA65F5-26E2-A749-A4A5-BBD96D13E37E}"/>
              </a:ext>
            </a:extLst>
          </p:cNvPr>
          <p:cNvSpPr txBox="1"/>
          <p:nvPr/>
        </p:nvSpPr>
        <p:spPr>
          <a:xfrm>
            <a:off x="4381500" y="5956300"/>
            <a:ext cx="3631379" cy="36933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4-hr GEO-only </a:t>
            </a:r>
            <a:r>
              <a:rPr lang="en-US" dirty="0" err="1"/>
              <a:t>NearCast</a:t>
            </a:r>
            <a:r>
              <a:rPr lang="en-US" dirty="0"/>
              <a:t> for 2200UTC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2D6378-6D42-B241-AD1D-D824D689D42D}"/>
              </a:ext>
            </a:extLst>
          </p:cNvPr>
          <p:cNvSpPr txBox="1"/>
          <p:nvPr/>
        </p:nvSpPr>
        <p:spPr>
          <a:xfrm>
            <a:off x="8191500" y="5956300"/>
            <a:ext cx="3721100" cy="369332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4-hr </a:t>
            </a:r>
            <a:r>
              <a:rPr lang="en-US" dirty="0" err="1"/>
              <a:t>GEO+MiRS</a:t>
            </a:r>
            <a:r>
              <a:rPr lang="en-US" dirty="0"/>
              <a:t> </a:t>
            </a:r>
            <a:r>
              <a:rPr lang="en-US" dirty="0" err="1"/>
              <a:t>NearCast</a:t>
            </a:r>
            <a:r>
              <a:rPr lang="en-US" dirty="0"/>
              <a:t> for 2200UTC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59DD2A53-7DB9-EC48-B894-4445DFA43363}"/>
              </a:ext>
            </a:extLst>
          </p:cNvPr>
          <p:cNvSpPr/>
          <p:nvPr/>
        </p:nvSpPr>
        <p:spPr>
          <a:xfrm>
            <a:off x="6134849" y="1593477"/>
            <a:ext cx="537882" cy="502024"/>
          </a:xfrm>
          <a:prstGeom prst="donut">
            <a:avLst>
              <a:gd name="adj" fmla="val 41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531834BD-24F0-9545-A920-7A85E907C275}"/>
              </a:ext>
            </a:extLst>
          </p:cNvPr>
          <p:cNvSpPr/>
          <p:nvPr/>
        </p:nvSpPr>
        <p:spPr>
          <a:xfrm>
            <a:off x="9957549" y="1555377"/>
            <a:ext cx="537882" cy="502024"/>
          </a:xfrm>
          <a:prstGeom prst="donut">
            <a:avLst>
              <a:gd name="adj" fmla="val 41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8BEA946B-F956-2C48-96D0-E9DBCEEEC918}"/>
              </a:ext>
            </a:extLst>
          </p:cNvPr>
          <p:cNvSpPr/>
          <p:nvPr/>
        </p:nvSpPr>
        <p:spPr>
          <a:xfrm>
            <a:off x="6096749" y="4768477"/>
            <a:ext cx="537882" cy="502024"/>
          </a:xfrm>
          <a:prstGeom prst="donut">
            <a:avLst>
              <a:gd name="adj" fmla="val 41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3B89644D-605E-5D4C-B9E3-44DEE0C7D957}"/>
              </a:ext>
            </a:extLst>
          </p:cNvPr>
          <p:cNvSpPr/>
          <p:nvPr/>
        </p:nvSpPr>
        <p:spPr>
          <a:xfrm>
            <a:off x="9932149" y="4793877"/>
            <a:ext cx="537882" cy="502024"/>
          </a:xfrm>
          <a:prstGeom prst="donut">
            <a:avLst>
              <a:gd name="adj" fmla="val 414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58F5A-6B78-C2A9-712B-986B28AF4E47}"/>
              </a:ext>
            </a:extLst>
          </p:cNvPr>
          <p:cNvSpPr txBox="1"/>
          <p:nvPr/>
        </p:nvSpPr>
        <p:spPr>
          <a:xfrm rot="20819072">
            <a:off x="1954510" y="2525972"/>
            <a:ext cx="8677760" cy="1292662"/>
          </a:xfrm>
          <a:prstGeom prst="rect">
            <a:avLst/>
          </a:prstGeom>
          <a:solidFill>
            <a:srgbClr val="FFFF00">
              <a:alpha val="85000"/>
            </a:srgb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Incorporating the full depth of the atmosphere allows us to quantify the ongoing question:</a:t>
            </a:r>
          </a:p>
          <a:p>
            <a:pPr algn="ctr"/>
            <a:endParaRPr lang="en-US" b="1" i="1" u="sng" dirty="0"/>
          </a:p>
          <a:p>
            <a:pPr algn="ctr"/>
            <a:r>
              <a:rPr lang="en-US" sz="2400" b="1" i="1" u="sng" dirty="0"/>
              <a:t>How accurate are </a:t>
            </a:r>
            <a:r>
              <a:rPr lang="en-US" sz="2400" b="1" i="1" u="sng" dirty="0" err="1"/>
              <a:t>NearCasts</a:t>
            </a:r>
            <a:r>
              <a:rPr lang="en-US" sz="2400" b="1" i="1" u="sng" dirty="0"/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45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C43041-B78A-EC4B-8C56-AC612F83F84A}"/>
              </a:ext>
            </a:extLst>
          </p:cNvPr>
          <p:cNvSpPr txBox="1"/>
          <p:nvPr/>
        </p:nvSpPr>
        <p:spPr>
          <a:xfrm>
            <a:off x="152400" y="199124"/>
            <a:ext cx="1168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NearCast TPW Validation using </a:t>
            </a:r>
            <a:r>
              <a:rPr lang="en-US" sz="2400" b="1" i="1" dirty="0"/>
              <a:t>independent</a:t>
            </a:r>
            <a:r>
              <a:rPr lang="en-US" sz="2400" b="1" dirty="0"/>
              <a:t> Suominet surface-based GPS/TPW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43C1F-B42E-EB4E-BE32-DA3800AC8C94}"/>
              </a:ext>
            </a:extLst>
          </p:cNvPr>
          <p:cNvSpPr txBox="1"/>
          <p:nvPr/>
        </p:nvSpPr>
        <p:spPr>
          <a:xfrm>
            <a:off x="838195" y="4754932"/>
            <a:ext cx="4491117" cy="18466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Proven, high quality data set used as comparison standard ( </a:t>
            </a:r>
            <a:r>
              <a:rPr lang="en-US" sz="1200" i="1" dirty="0" err="1"/>
              <a:t>Dworak</a:t>
            </a:r>
            <a:r>
              <a:rPr lang="en-US" sz="1200" i="1" dirty="0"/>
              <a:t> et al., EUMETSAT, 2013 </a:t>
            </a:r>
            <a:r>
              <a:rPr lang="en-US" sz="1400" dirty="0"/>
              <a:t>)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Large sample used for initial tests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/>
              <a:t>Full month of June 2021</a:t>
            </a:r>
            <a:endParaRPr lang="en-US" sz="8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Comparison made at all GPS/TPW sites every 30 minutes (&gt;2,500,000 matches)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/>
              <a:t>Results available monthly/daily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AE4D7-732E-B64A-B6BF-0401E4185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159"/>
          <a:stretch/>
        </p:blipFill>
        <p:spPr>
          <a:xfrm>
            <a:off x="6152194" y="1549356"/>
            <a:ext cx="5887406" cy="45866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B99DE1-3165-8846-BAB4-EE6F7FDB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564" y="5576870"/>
            <a:ext cx="598759" cy="472202"/>
          </a:xfrm>
          <a:prstGeom prst="rect">
            <a:avLst/>
          </a:prstGeom>
        </p:spPr>
      </p:pic>
      <p:pic>
        <p:nvPicPr>
          <p:cNvPr id="9" name="Content Placeholder 3" descr="GOESGFSandGPSwFinvsMWRvsRAOBsanchkwLDRwsanchk_SGPARM11_Reprocess.png">
            <a:extLst>
              <a:ext uri="{FF2B5EF4-FFF2-40B4-BE49-F238E27FC236}">
                <a16:creationId xmlns:a16="http://schemas.microsoft.com/office/drawing/2014/main" id="{94D4A66F-3905-1308-6036-5EA61F42F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b="64163"/>
          <a:stretch/>
        </p:blipFill>
        <p:spPr>
          <a:xfrm>
            <a:off x="152400" y="919639"/>
            <a:ext cx="5836710" cy="1759646"/>
          </a:xfr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8722A23E-CF33-FF94-5712-18ED0839CB50}"/>
              </a:ext>
            </a:extLst>
          </p:cNvPr>
          <p:cNvSpPr/>
          <p:nvPr/>
        </p:nvSpPr>
        <p:spPr>
          <a:xfrm>
            <a:off x="6226629" y="3483430"/>
            <a:ext cx="4660370" cy="420644"/>
          </a:xfrm>
          <a:custGeom>
            <a:avLst/>
            <a:gdLst>
              <a:gd name="connsiteX0" fmla="*/ 0 w 6420014"/>
              <a:gd name="connsiteY0" fmla="*/ 0 h 443305"/>
              <a:gd name="connsiteX1" fmla="*/ 1427967 w 6420014"/>
              <a:gd name="connsiteY1" fmla="*/ 300625 h 443305"/>
              <a:gd name="connsiteX2" fmla="*/ 2956142 w 6420014"/>
              <a:gd name="connsiteY2" fmla="*/ 438411 h 443305"/>
              <a:gd name="connsiteX3" fmla="*/ 4446740 w 6420014"/>
              <a:gd name="connsiteY3" fmla="*/ 375781 h 443305"/>
              <a:gd name="connsiteX4" fmla="*/ 6250488 w 6420014"/>
              <a:gd name="connsiteY4" fmla="*/ 37578 h 443305"/>
              <a:gd name="connsiteX5" fmla="*/ 6237962 w 6420014"/>
              <a:gd name="connsiteY5" fmla="*/ 37578 h 44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0014" h="443305">
                <a:moveTo>
                  <a:pt x="0" y="0"/>
                </a:moveTo>
                <a:cubicBezTo>
                  <a:pt x="467638" y="113778"/>
                  <a:pt x="935277" y="227557"/>
                  <a:pt x="1427967" y="300625"/>
                </a:cubicBezTo>
                <a:cubicBezTo>
                  <a:pt x="1920657" y="373693"/>
                  <a:pt x="2453013" y="425885"/>
                  <a:pt x="2956142" y="438411"/>
                </a:cubicBezTo>
                <a:cubicBezTo>
                  <a:pt x="3459271" y="450937"/>
                  <a:pt x="3897682" y="442586"/>
                  <a:pt x="4446740" y="375781"/>
                </a:cubicBezTo>
                <a:cubicBezTo>
                  <a:pt x="4995798" y="308976"/>
                  <a:pt x="5951951" y="93945"/>
                  <a:pt x="6250488" y="37578"/>
                </a:cubicBezTo>
                <a:cubicBezTo>
                  <a:pt x="6549025" y="-18789"/>
                  <a:pt x="6393493" y="9394"/>
                  <a:pt x="6237962" y="37578"/>
                </a:cubicBezTo>
              </a:path>
            </a:pathLst>
          </a:custGeom>
          <a:noFill/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0A9498-3FB2-2C74-82B5-18D923068B11}"/>
              </a:ext>
            </a:extLst>
          </p:cNvPr>
          <p:cNvCxnSpPr>
            <a:cxnSpLocks/>
          </p:cNvCxnSpPr>
          <p:nvPr/>
        </p:nvCxnSpPr>
        <p:spPr>
          <a:xfrm>
            <a:off x="8634019" y="1872343"/>
            <a:ext cx="205181" cy="3940628"/>
          </a:xfrm>
          <a:prstGeom prst="line">
            <a:avLst/>
          </a:prstGeom>
          <a:ln w="381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7D8DF4-D64D-FBDC-8134-9B0A7BC15A0A}"/>
              </a:ext>
            </a:extLst>
          </p:cNvPr>
          <p:cNvSpPr txBox="1"/>
          <p:nvPr/>
        </p:nvSpPr>
        <p:spPr>
          <a:xfrm>
            <a:off x="7404119" y="5674564"/>
            <a:ext cx="3383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West			East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5AF3F-BD78-7170-5FF3-8C566CF7DE70}"/>
              </a:ext>
            </a:extLst>
          </p:cNvPr>
          <p:cNvSpPr txBox="1"/>
          <p:nvPr/>
        </p:nvSpPr>
        <p:spPr>
          <a:xfrm rot="4345186">
            <a:off x="10102580" y="2995327"/>
            <a:ext cx="279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North		South</a:t>
            </a:r>
          </a:p>
        </p:txBody>
      </p:sp>
      <p:pic>
        <p:nvPicPr>
          <p:cNvPr id="18" name="Content Placeholder 4" descr="EASTGOESGFSandAIRSvsGPS_ModelTimesCOLNEWGPS11.png">
            <a:extLst>
              <a:ext uri="{FF2B5EF4-FFF2-40B4-BE49-F238E27FC236}">
                <a16:creationId xmlns:a16="http://schemas.microsoft.com/office/drawing/2014/main" id="{6F9B337C-C541-1FBC-8F1B-0CF4CACA5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0534"/>
          <a:stretch/>
        </p:blipFill>
        <p:spPr>
          <a:xfrm>
            <a:off x="337457" y="2836917"/>
            <a:ext cx="5492594" cy="1760383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C2E227-D5CB-379C-CCCF-FA41F467B684}"/>
              </a:ext>
            </a:extLst>
          </p:cNvPr>
          <p:cNvSpPr txBox="1"/>
          <p:nvPr/>
        </p:nvSpPr>
        <p:spPr>
          <a:xfrm>
            <a:off x="2682329" y="2484662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8030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10779</TotalTime>
  <Words>1893</Words>
  <Application>Microsoft Macintosh PowerPoint</Application>
  <PresentationFormat>Widescreen</PresentationFormat>
  <Paragraphs>239</Paragraphs>
  <Slides>22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System Font Regular</vt:lpstr>
      <vt:lpstr>Wingdings</vt:lpstr>
      <vt:lpstr>Office Theme</vt:lpstr>
      <vt:lpstr>PowerPoint Presentation</vt:lpstr>
      <vt:lpstr>Motivation for the CIMSS NearCast</vt:lpstr>
      <vt:lpstr>What is the NearCast System?</vt:lpstr>
      <vt:lpstr>How is a NearCast produced?</vt:lpstr>
      <vt:lpstr>Geostationary Roots and Issues</vt:lpstr>
      <vt:lpstr>Geostationary Roots and Issues</vt:lpstr>
      <vt:lpstr>Adding Microwave Observations from Polar Orbiters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Multi-satellite Platform Approach to Nearcasting short-term Significant Weather Potential</dc:title>
  <dc:creator>Lee Cronce</dc:creator>
  <cp:lastModifiedBy>RALPH A PETERSEN</cp:lastModifiedBy>
  <cp:revision>221</cp:revision>
  <dcterms:created xsi:type="dcterms:W3CDTF">2020-12-01T16:06:05Z</dcterms:created>
  <dcterms:modified xsi:type="dcterms:W3CDTF">2022-05-19T01:16:59Z</dcterms:modified>
</cp:coreProperties>
</file>